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19"/>
  </p:notesMasterIdLst>
  <p:sldIdLst>
    <p:sldId id="262" r:id="rId3"/>
    <p:sldId id="281" r:id="rId4"/>
    <p:sldId id="287" r:id="rId5"/>
    <p:sldId id="268" r:id="rId6"/>
    <p:sldId id="289" r:id="rId7"/>
    <p:sldId id="290" r:id="rId8"/>
    <p:sldId id="306" r:id="rId9"/>
    <p:sldId id="269" r:id="rId10"/>
    <p:sldId id="294" r:id="rId11"/>
    <p:sldId id="296" r:id="rId12"/>
    <p:sldId id="298" r:id="rId13"/>
    <p:sldId id="299" r:id="rId14"/>
    <p:sldId id="309" r:id="rId15"/>
    <p:sldId id="313" r:id="rId16"/>
    <p:sldId id="312" r:id="rId17"/>
    <p:sldId id="30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5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D6F7"/>
    <a:srgbClr val="366CAD"/>
    <a:srgbClr val="4385D4"/>
    <a:srgbClr val="F5892A"/>
    <a:srgbClr val="E73D3E"/>
    <a:srgbClr val="366CAC"/>
    <a:srgbClr val="28A0D0"/>
    <a:srgbClr val="66C6F0"/>
    <a:srgbClr val="ADFA00"/>
    <a:srgbClr val="FF73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14" autoAdjust="0"/>
  </p:normalViewPr>
  <p:slideViewPr>
    <p:cSldViewPr>
      <p:cViewPr varScale="1">
        <p:scale>
          <a:sx n="95" d="100"/>
          <a:sy n="95" d="100"/>
        </p:scale>
        <p:origin x="178" y="53"/>
      </p:cViewPr>
      <p:guideLst>
        <p:guide orient="horz" pos="2160"/>
        <p:guide pos="385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1729920801444492"/>
          <c:y val="0.16610135832386078"/>
          <c:w val="0.64129036330734135"/>
          <c:h val="0.7797435644396685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投票人数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1"/>
              </a:solidFill>
            </a:ln>
            <a:effectLst/>
          </c:spPr>
          <c:dPt>
            <c:idx val="0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D38-425C-A721-E4A5A8EAC5BB}"/>
              </c:ext>
            </c:extLst>
          </c:dPt>
          <c:dPt>
            <c:idx val="1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D38-425C-A721-E4A5A8EAC5BB}"/>
              </c:ext>
            </c:extLst>
          </c:dPt>
          <c:dPt>
            <c:idx val="2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D38-425C-A721-E4A5A8EAC5BB}"/>
              </c:ext>
            </c:extLst>
          </c:dPt>
          <c:dPt>
            <c:idx val="3"/>
            <c:bubble3D val="0"/>
            <c:spPr>
              <a:solidFill>
                <a:schemeClr val="l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D38-425C-A721-E4A5A8EAC5BB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0788C029-C103-4EFE-89D9-658CFE97A6A9}" type="CATEGORYNAME">
                      <a:rPr lang="zh-CN" altLang="en-US"/>
                      <a:pPr/>
                      <a:t>[类别名称]</a:t>
                    </a:fld>
                    <a:r>
                      <a:rPr lang="zh-CN" altLang="en-US" baseline="0" dirty="0"/>
                      <a:t>
</a:t>
                    </a:r>
                    <a:fld id="{4A6CC1CF-DF13-4A1C-94AD-FC3DBBC69CEF}" type="PERCENTAGE">
                      <a:rPr lang="en-US" altLang="zh-CN" baseline="0" smtClean="0"/>
                      <a:pPr/>
                      <a:t>[百分比]</a:t>
                    </a:fld>
                    <a:endParaRPr lang="zh-CN" altLang="en-US" baseline="0" dirty="0"/>
                  </a:p>
                  <a:p>
                    <a:r>
                      <a:rPr lang="en-US" altLang="zh-CN" baseline="0" dirty="0"/>
                      <a:t>15</a:t>
                    </a:r>
                    <a:r>
                      <a:rPr lang="zh-CN" altLang="en-US" baseline="0" dirty="0"/>
                      <a:t>票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8D38-425C-A721-E4A5A8EAC5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0F2F4C64-C61E-4A5B-9EC2-47403C07BF22}" type="CATEGORYNAME">
                      <a:rPr lang="zh-CN" altLang="en-US"/>
                      <a:pPr/>
                      <a:t>[类别名称]</a:t>
                    </a:fld>
                    <a:r>
                      <a:rPr lang="zh-CN" altLang="en-US" baseline="0" dirty="0"/>
                      <a:t>
</a:t>
                    </a:r>
                    <a:fld id="{97E340B3-6E9F-4F3B-9AE2-5118B966A040}" type="PERCENTAGE">
                      <a:rPr lang="en-US" altLang="zh-CN" baseline="0" smtClean="0"/>
                      <a:pPr/>
                      <a:t>[百分比]</a:t>
                    </a:fld>
                    <a:endParaRPr lang="zh-CN" altLang="en-US" baseline="0" dirty="0"/>
                  </a:p>
                  <a:p>
                    <a:r>
                      <a:rPr lang="en-US" altLang="zh-CN" baseline="0" dirty="0"/>
                      <a:t>9</a:t>
                    </a:r>
                    <a:r>
                      <a:rPr lang="zh-CN" altLang="en-US" baseline="0" dirty="0"/>
                      <a:t>票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8D38-425C-A721-E4A5A8EAC5BB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7CBDDC8-67FB-4F36-B58A-2DCF9A44038F}" type="CATEGORYNAME">
                      <a:rPr lang="zh-CN" altLang="en-US">
                        <a:solidFill>
                          <a:schemeClr val="accent1"/>
                        </a:solidFill>
                      </a:rPr>
                      <a:pPr/>
                      <a:t>[类别名称]</a:t>
                    </a:fld>
                    <a:r>
                      <a:rPr lang="zh-CN" altLang="en-US" baseline="0" dirty="0">
                        <a:solidFill>
                          <a:schemeClr val="accent1"/>
                        </a:solidFill>
                      </a:rPr>
                      <a:t>
</a:t>
                    </a:r>
                    <a:fld id="{FAB9AE28-85ED-4581-BAD5-F99D24D744B9}" type="PERCENTAGE">
                      <a:rPr lang="en-US" altLang="zh-CN" baseline="0" smtClean="0">
                        <a:solidFill>
                          <a:schemeClr val="accent1"/>
                        </a:solidFill>
                      </a:rPr>
                      <a:pPr/>
                      <a:t>[百分比]</a:t>
                    </a:fld>
                    <a:endParaRPr lang="zh-CN" altLang="en-US" baseline="0" dirty="0">
                      <a:solidFill>
                        <a:schemeClr val="accent1"/>
                      </a:solidFill>
                    </a:endParaRPr>
                  </a:p>
                  <a:p>
                    <a:r>
                      <a:rPr lang="en-US" altLang="zh-CN" baseline="0" dirty="0">
                        <a:solidFill>
                          <a:schemeClr val="accent1"/>
                        </a:solidFill>
                      </a:rPr>
                      <a:t>8</a:t>
                    </a:r>
                    <a:r>
                      <a:rPr lang="zh-CN" altLang="en-US" baseline="0" dirty="0">
                        <a:solidFill>
                          <a:schemeClr val="accent1"/>
                        </a:solidFill>
                      </a:rPr>
                      <a:t>票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8D38-425C-A721-E4A5A8EAC5BB}"/>
                </c:ext>
              </c:extLst>
            </c:dLbl>
            <c:dLbl>
              <c:idx val="3"/>
              <c:layout>
                <c:manualLayout>
                  <c:x val="0.21944556665421014"/>
                  <c:y val="3.5362200156039914E-2"/>
                </c:manualLayout>
              </c:layout>
              <c:tx>
                <c:rich>
                  <a:bodyPr/>
                  <a:lstStyle/>
                  <a:p>
                    <a:fld id="{01BA650C-AFD8-4789-B469-72353ED952D2}" type="CATEGORYNAME">
                      <a:rPr lang="zh-CN" altLang="en-US"/>
                      <a:pPr/>
                      <a:t>[类别名称]</a:t>
                    </a:fld>
                    <a:r>
                      <a:rPr lang="zh-CN" altLang="en-US" baseline="0" dirty="0"/>
                      <a:t>
</a:t>
                    </a:r>
                    <a:r>
                      <a:rPr lang="en-US" altLang="zh-CN" baseline="0" dirty="0"/>
                      <a:t>48%</a:t>
                    </a:r>
                  </a:p>
                  <a:p>
                    <a:r>
                      <a:rPr lang="en-US" altLang="zh-CN" dirty="0"/>
                      <a:t>30</a:t>
                    </a:r>
                    <a:r>
                      <a:rPr lang="zh-CN" altLang="en-US" dirty="0"/>
                      <a:t>票</a:t>
                    </a: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8D38-425C-A721-E4A5A8EAC5B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方案一</c:v>
                </c:pt>
                <c:pt idx="1">
                  <c:v>方案二</c:v>
                </c:pt>
                <c:pt idx="2">
                  <c:v>方案三</c:v>
                </c:pt>
                <c:pt idx="3">
                  <c:v>方案四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</c:v>
                </c:pt>
                <c:pt idx="1">
                  <c:v>7</c:v>
                </c:pt>
                <c:pt idx="2">
                  <c:v>6</c:v>
                </c:pt>
                <c:pt idx="3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D38-425C-A721-E4A5A8EAC5BB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14845-4271-4DA9-A0D0-DD70FF1904DC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B7A08-0498-4FCA-9A2D-1D4FDE0749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2021/7/6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2021/7/6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063552" y="6739570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/>
          <p:cNvGrpSpPr/>
          <p:nvPr userDrawn="1"/>
        </p:nvGrpSpPr>
        <p:grpSpPr>
          <a:xfrm>
            <a:off x="549135" y="525812"/>
            <a:ext cx="11157696" cy="5890868"/>
            <a:chOff x="1061658" y="942543"/>
            <a:chExt cx="10137805" cy="4721696"/>
          </a:xfrm>
        </p:grpSpPr>
        <p:sp>
          <p:nvSpPr>
            <p:cNvPr id="44" name="矩形: 圆角 43"/>
            <p:cNvSpPr/>
            <p:nvPr/>
          </p:nvSpPr>
          <p:spPr>
            <a:xfrm>
              <a:off x="1061658" y="960872"/>
              <a:ext cx="10074901" cy="470336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6600000" sx="101000" sy="101000" algn="tr" rotWithShape="0">
                <a:srgbClr val="20A6E3">
                  <a:alpha val="24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/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 userDrawn="1"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48" name="任意多边形: 形状 47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/>
          <p:cNvGrpSpPr/>
          <p:nvPr userDrawn="1"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3" name="椭圆 52"/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 userDrawn="1"/>
        </p:nvGrpSpPr>
        <p:grpSpPr>
          <a:xfrm>
            <a:off x="548267" y="6324184"/>
            <a:ext cx="1579788" cy="473099"/>
            <a:chOff x="9399155" y="6026619"/>
            <a:chExt cx="2012950" cy="602818"/>
          </a:xfrm>
        </p:grpSpPr>
        <p:sp>
          <p:nvSpPr>
            <p:cNvPr id="58" name="任意多边形: 形状 57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: 形状 58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: 形状 59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: 形状 60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 userDrawn="1"/>
        </p:nvGrpSpPr>
        <p:grpSpPr>
          <a:xfrm>
            <a:off x="5599469" y="-26011"/>
            <a:ext cx="956009" cy="483206"/>
            <a:chOff x="3765106" y="-17180"/>
            <a:chExt cx="1609398" cy="813455"/>
          </a:xfrm>
        </p:grpSpPr>
        <p:sp>
          <p:nvSpPr>
            <p:cNvPr id="63" name="等腰三角形 62"/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等腰三角形 63"/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任意多边形: 形状 70"/>
          <p:cNvSpPr/>
          <p:nvPr userDrawn="1"/>
        </p:nvSpPr>
        <p:spPr>
          <a:xfrm>
            <a:off x="9682829" y="6328344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2021/7/6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45.png"/><Relationship Id="rId18" Type="http://schemas.openxmlformats.org/officeDocument/2006/relationships/image" Target="../media/image49.png"/><Relationship Id="rId26" Type="http://schemas.openxmlformats.org/officeDocument/2006/relationships/image" Target="../media/image56.png"/><Relationship Id="rId3" Type="http://schemas.openxmlformats.org/officeDocument/2006/relationships/image" Target="../media/image35.png"/><Relationship Id="rId21" Type="http://schemas.openxmlformats.org/officeDocument/2006/relationships/image" Target="../media/image52.png"/><Relationship Id="rId7" Type="http://schemas.openxmlformats.org/officeDocument/2006/relationships/image" Target="../media/image39.png"/><Relationship Id="rId12" Type="http://schemas.openxmlformats.org/officeDocument/2006/relationships/image" Target="../media/image44.png"/><Relationship Id="rId17" Type="http://schemas.openxmlformats.org/officeDocument/2006/relationships/image" Target="../media/image48.png"/><Relationship Id="rId25" Type="http://schemas.openxmlformats.org/officeDocument/2006/relationships/image" Target="../media/image19.png"/><Relationship Id="rId2" Type="http://schemas.openxmlformats.org/officeDocument/2006/relationships/image" Target="../media/image34.png"/><Relationship Id="rId16" Type="http://schemas.openxmlformats.org/officeDocument/2006/relationships/image" Target="../media/image47.png"/><Relationship Id="rId20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11" Type="http://schemas.openxmlformats.org/officeDocument/2006/relationships/image" Target="../media/image43.png"/><Relationship Id="rId24" Type="http://schemas.openxmlformats.org/officeDocument/2006/relationships/image" Target="../media/image55.png"/><Relationship Id="rId5" Type="http://schemas.openxmlformats.org/officeDocument/2006/relationships/image" Target="../media/image37.png"/><Relationship Id="rId15" Type="http://schemas.openxmlformats.org/officeDocument/2006/relationships/image" Target="../media/image46.png"/><Relationship Id="rId23" Type="http://schemas.openxmlformats.org/officeDocument/2006/relationships/image" Target="../media/image54.png"/><Relationship Id="rId10" Type="http://schemas.openxmlformats.org/officeDocument/2006/relationships/image" Target="../media/image42.png"/><Relationship Id="rId19" Type="http://schemas.openxmlformats.org/officeDocument/2006/relationships/image" Target="../media/image50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Relationship Id="rId14" Type="http://schemas.openxmlformats.org/officeDocument/2006/relationships/image" Target="../media/image18.png"/><Relationship Id="rId22" Type="http://schemas.openxmlformats.org/officeDocument/2006/relationships/image" Target="../media/image5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8.xml"/><Relationship Id="rId7" Type="http://schemas.openxmlformats.org/officeDocument/2006/relationships/image" Target="../media/image3.pn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1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sv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8186224" y="5102983"/>
            <a:ext cx="1165551" cy="1165551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组合 98"/>
          <p:cNvGrpSpPr/>
          <p:nvPr/>
        </p:nvGrpSpPr>
        <p:grpSpPr>
          <a:xfrm>
            <a:off x="1061658" y="942543"/>
            <a:ext cx="10137805" cy="4756210"/>
            <a:chOff x="1061658" y="942543"/>
            <a:chExt cx="10137805" cy="4756210"/>
          </a:xfrm>
        </p:grpSpPr>
        <p:sp>
          <p:nvSpPr>
            <p:cNvPr id="46" name="矩形: 圆角 45"/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/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 46"/>
          <p:cNvSpPr/>
          <p:nvPr/>
        </p:nvSpPr>
        <p:spPr>
          <a:xfrm>
            <a:off x="10831660" y="571845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8881397" y="403986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/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4" name="图片 9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8" r="25983" b="10243"/>
          <a:stretch>
            <a:fillRect/>
          </a:stretch>
        </p:blipFill>
        <p:spPr>
          <a:xfrm rot="439442">
            <a:off x="10215634" y="341891"/>
            <a:ext cx="1237580" cy="2000396"/>
          </a:xfrm>
          <a:prstGeom prst="rect">
            <a:avLst/>
          </a:prstGeom>
        </p:spPr>
      </p:pic>
      <p:pic>
        <p:nvPicPr>
          <p:cNvPr id="92" name="图片 9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548025" y="110842"/>
            <a:ext cx="1658632" cy="165863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14517" b="14803"/>
          <a:stretch>
            <a:fillRect/>
          </a:stretch>
        </p:blipFill>
        <p:spPr>
          <a:xfrm flipH="1">
            <a:off x="-43109" y="3004338"/>
            <a:ext cx="3931747" cy="3840281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7" name="图片 6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96" b="12799"/>
          <a:stretch>
            <a:fillRect/>
          </a:stretch>
        </p:blipFill>
        <p:spPr>
          <a:xfrm>
            <a:off x="8399595" y="3708013"/>
            <a:ext cx="3803991" cy="3136605"/>
          </a:xfrm>
          <a:prstGeom prst="rect">
            <a:avLst/>
          </a:prstGeom>
        </p:spPr>
      </p:pic>
      <p:grpSp>
        <p:nvGrpSpPr>
          <p:cNvPr id="79" name="组合 78"/>
          <p:cNvGrpSpPr/>
          <p:nvPr/>
        </p:nvGrpSpPr>
        <p:grpSpPr>
          <a:xfrm>
            <a:off x="3660094" y="6173094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4301454" y="27992"/>
            <a:ext cx="1149345" cy="580926"/>
            <a:chOff x="3765106" y="-17180"/>
            <a:chExt cx="1609398" cy="813455"/>
          </a:xfrm>
        </p:grpSpPr>
        <p:sp>
          <p:nvSpPr>
            <p:cNvPr id="86" name="等腰三角形 85"/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/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919536" y="1755352"/>
            <a:ext cx="8284225" cy="3488875"/>
            <a:chOff x="1919536" y="1755352"/>
            <a:chExt cx="8284225" cy="3488875"/>
          </a:xfrm>
        </p:grpSpPr>
        <p:sp>
          <p:nvSpPr>
            <p:cNvPr id="101" name="文本框 100"/>
            <p:cNvSpPr txBox="1"/>
            <p:nvPr/>
          </p:nvSpPr>
          <p:spPr>
            <a:xfrm>
              <a:off x="5107083" y="4536341"/>
              <a:ext cx="403518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小组成员：吴华骅</a:t>
              </a:r>
              <a:r>
                <a:rPr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   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田冰航</a:t>
              </a:r>
              <a:r>
                <a:rPr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                    	   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李浩浩</a:t>
              </a:r>
              <a:r>
                <a:rPr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   </a:t>
              </a:r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杨林川</a:t>
              </a:r>
              <a:endPara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1919536" y="1755352"/>
              <a:ext cx="8284225" cy="3196363"/>
              <a:chOff x="1919536" y="1755352"/>
              <a:chExt cx="8284225" cy="319636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1919536" y="1755352"/>
                <a:ext cx="8284225" cy="1272376"/>
                <a:chOff x="2239963" y="1826251"/>
                <a:chExt cx="6792119" cy="1272376"/>
              </a:xfrm>
            </p:grpSpPr>
            <p:sp>
              <p:nvSpPr>
                <p:cNvPr id="69" name="PA-文本框 59"/>
                <p:cNvSpPr>
                  <a:spLocks noChangeArrowheads="1"/>
                </p:cNvSpPr>
                <p:nvPr>
                  <p:custDataLst>
                    <p:tags r:id="rId1"/>
                  </p:custDataLst>
                </p:nvPr>
              </p:nvSpPr>
              <p:spPr bwMode="auto">
                <a:xfrm flipH="1">
                  <a:off x="2262666" y="1826251"/>
                  <a:ext cx="6755198" cy="126957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 wrap="square" lIns="68580" tIns="34290" rIns="68580" bIns="3429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dist">
                    <a:spcBef>
                      <a:spcPct val="0"/>
                    </a:spcBef>
                    <a:defRPr/>
                  </a:pPr>
                  <a:r>
                    <a:rPr lang="zh-CN" altLang="en-US" sz="7800" i="1" spc="300" dirty="0">
                      <a:ln w="190500">
                        <a:solidFill>
                          <a:schemeClr val="bg1"/>
                        </a:solidFill>
                      </a:ln>
                      <a:solidFill>
                        <a:srgbClr val="2287B0"/>
                      </a:solidFill>
                      <a:effectLst>
                        <a:outerShdw blurRad="50800" dist="38100" dir="2700000" algn="tl" rotWithShape="0">
                          <a:prstClr val="black">
                            <a:alpha val="64000"/>
                          </a:prstClr>
                        </a:outerShdw>
                      </a:effectLst>
                      <a:latin typeface="汉仪综艺体简" panose="02010609000101010101" pitchFamily="49" charset="-122"/>
                      <a:ea typeface="汉仪综艺体简" panose="02010609000101010101" pitchFamily="49" charset="-122"/>
                      <a:cs typeface="+mn-ea"/>
                      <a:sym typeface="+mn-lt"/>
                    </a:rPr>
                    <a:t>滑雪大冒险</a:t>
                  </a:r>
                </a:p>
              </p:txBody>
            </p:sp>
            <p:sp>
              <p:nvSpPr>
                <p:cNvPr id="63" name="PA-文本框 59"/>
                <p:cNvSpPr>
                  <a:spLocks noChangeArrowheads="1"/>
                </p:cNvSpPr>
                <p:nvPr>
                  <p:custDataLst>
                    <p:tags r:id="rId2"/>
                  </p:custDataLst>
                </p:nvPr>
              </p:nvSpPr>
              <p:spPr bwMode="auto">
                <a:xfrm flipH="1">
                  <a:off x="2239963" y="1829049"/>
                  <a:ext cx="6792119" cy="126957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 wrap="square" lIns="68580" tIns="34290" rIns="68580" bIns="3429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dist">
                    <a:spcBef>
                      <a:spcPct val="0"/>
                    </a:spcBef>
                    <a:defRPr/>
                  </a:pPr>
                  <a:r>
                    <a:rPr lang="zh-CN" altLang="en-US" sz="7800" i="1" spc="300" dirty="0">
                      <a:solidFill>
                        <a:srgbClr val="20A6E3"/>
                      </a:solidFill>
                      <a:latin typeface="汉仪综艺体简" panose="02010609000101010101" pitchFamily="49" charset="-122"/>
                      <a:ea typeface="汉仪综艺体简" panose="02010609000101010101" pitchFamily="49" charset="-122"/>
                      <a:cs typeface="+mn-ea"/>
                      <a:sym typeface="+mn-lt"/>
                    </a:rPr>
                    <a:t>滑雪大冒险</a:t>
                  </a:r>
                </a:p>
              </p:txBody>
            </p:sp>
          </p:grpSp>
          <p:cxnSp>
            <p:nvCxnSpPr>
              <p:cNvPr id="78" name="直接连接符 77"/>
              <p:cNvCxnSpPr/>
              <p:nvPr/>
            </p:nvCxnSpPr>
            <p:spPr>
              <a:xfrm>
                <a:off x="3256129" y="3789372"/>
                <a:ext cx="6408000" cy="0"/>
              </a:xfrm>
              <a:prstGeom prst="line">
                <a:avLst/>
              </a:prstGeom>
              <a:ln w="28575">
                <a:solidFill>
                  <a:srgbClr val="20A6E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77" name="图片 76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25791" y="3255891"/>
                <a:ext cx="2164483" cy="499496"/>
              </a:xfrm>
              <a:prstGeom prst="rect">
                <a:avLst/>
              </a:prstGeom>
            </p:spPr>
          </p:pic>
          <p:sp>
            <p:nvSpPr>
              <p:cNvPr id="100" name="文本框 99"/>
              <p:cNvSpPr txBox="1"/>
              <p:nvPr/>
            </p:nvSpPr>
            <p:spPr>
              <a:xfrm>
                <a:off x="5086529" y="4005064"/>
                <a:ext cx="272868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指导老师：张颖杰</a:t>
                </a:r>
                <a:endParaRPr lang="en-US" altLang="zh-CN" sz="200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102" name="组合 12"/>
              <p:cNvGrpSpPr/>
              <p:nvPr/>
            </p:nvGrpSpPr>
            <p:grpSpPr bwMode="auto">
              <a:xfrm>
                <a:off x="4368390" y="4005064"/>
                <a:ext cx="411843" cy="411843"/>
                <a:chOff x="5986" y="18339"/>
                <a:chExt cx="600" cy="600"/>
              </a:xfrm>
            </p:grpSpPr>
            <p:sp>
              <p:nvSpPr>
                <p:cNvPr id="103" name="椭圆 74"/>
                <p:cNvSpPr>
                  <a:spLocks noChangeArrowheads="1"/>
                </p:cNvSpPr>
                <p:nvPr/>
              </p:nvSpPr>
              <p:spPr bwMode="auto">
                <a:xfrm>
                  <a:off x="5986" y="18339"/>
                  <a:ext cx="600" cy="600"/>
                </a:xfrm>
                <a:prstGeom prst="ellipse">
                  <a:avLst/>
                </a:prstGeom>
                <a:solidFill>
                  <a:srgbClr val="29AAE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ctr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" name="Freeform 5"/>
                <p:cNvSpPr>
                  <a:spLocks noEditPoints="1" noChangeArrowheads="1"/>
                </p:cNvSpPr>
                <p:nvPr/>
              </p:nvSpPr>
              <p:spPr bwMode="auto">
                <a:xfrm flipH="1">
                  <a:off x="6074" y="18513"/>
                  <a:ext cx="425" cy="280"/>
                </a:xfrm>
                <a:custGeom>
                  <a:avLst/>
                  <a:gdLst>
                    <a:gd name="T0" fmla="*/ 516 w 962"/>
                    <a:gd name="T1" fmla="*/ 0 h 631"/>
                    <a:gd name="T2" fmla="*/ 32 w 962"/>
                    <a:gd name="T3" fmla="*/ 71 h 631"/>
                    <a:gd name="T4" fmla="*/ 32 w 962"/>
                    <a:gd name="T5" fmla="*/ 327 h 631"/>
                    <a:gd name="T6" fmla="*/ 21 w 962"/>
                    <a:gd name="T7" fmla="*/ 338 h 631"/>
                    <a:gd name="T8" fmla="*/ 17 w 962"/>
                    <a:gd name="T9" fmla="*/ 354 h 631"/>
                    <a:gd name="T10" fmla="*/ 17 w 962"/>
                    <a:gd name="T11" fmla="*/ 363 h 631"/>
                    <a:gd name="T12" fmla="*/ 23 w 962"/>
                    <a:gd name="T13" fmla="*/ 375 h 631"/>
                    <a:gd name="T14" fmla="*/ 32 w 962"/>
                    <a:gd name="T15" fmla="*/ 384 h 631"/>
                    <a:gd name="T16" fmla="*/ 44 w 962"/>
                    <a:gd name="T17" fmla="*/ 388 h 631"/>
                    <a:gd name="T18" fmla="*/ 50 w 962"/>
                    <a:gd name="T19" fmla="*/ 390 h 631"/>
                    <a:gd name="T20" fmla="*/ 63 w 962"/>
                    <a:gd name="T21" fmla="*/ 388 h 631"/>
                    <a:gd name="T22" fmla="*/ 76 w 962"/>
                    <a:gd name="T23" fmla="*/ 379 h 631"/>
                    <a:gd name="T24" fmla="*/ 82 w 962"/>
                    <a:gd name="T25" fmla="*/ 369 h 631"/>
                    <a:gd name="T26" fmla="*/ 84 w 962"/>
                    <a:gd name="T27" fmla="*/ 354 h 631"/>
                    <a:gd name="T28" fmla="*/ 84 w 962"/>
                    <a:gd name="T29" fmla="*/ 346 h 631"/>
                    <a:gd name="T30" fmla="*/ 76 w 962"/>
                    <a:gd name="T31" fmla="*/ 331 h 631"/>
                    <a:gd name="T32" fmla="*/ 67 w 962"/>
                    <a:gd name="T33" fmla="*/ 164 h 631"/>
                    <a:gd name="T34" fmla="*/ 962 w 962"/>
                    <a:gd name="T35" fmla="*/ 159 h 631"/>
                    <a:gd name="T36" fmla="*/ 962 w 962"/>
                    <a:gd name="T37" fmla="*/ 71 h 631"/>
                    <a:gd name="T38" fmla="*/ 78 w 962"/>
                    <a:gd name="T39" fmla="*/ 402 h 631"/>
                    <a:gd name="T40" fmla="*/ 50 w 962"/>
                    <a:gd name="T41" fmla="*/ 409 h 631"/>
                    <a:gd name="T42" fmla="*/ 25 w 962"/>
                    <a:gd name="T43" fmla="*/ 402 h 631"/>
                    <a:gd name="T44" fmla="*/ 0 w 962"/>
                    <a:gd name="T45" fmla="*/ 555 h 631"/>
                    <a:gd name="T46" fmla="*/ 17 w 962"/>
                    <a:gd name="T47" fmla="*/ 562 h 631"/>
                    <a:gd name="T48" fmla="*/ 25 w 962"/>
                    <a:gd name="T49" fmla="*/ 564 h 631"/>
                    <a:gd name="T50" fmla="*/ 40 w 962"/>
                    <a:gd name="T51" fmla="*/ 566 h 631"/>
                    <a:gd name="T52" fmla="*/ 61 w 962"/>
                    <a:gd name="T53" fmla="*/ 549 h 631"/>
                    <a:gd name="T54" fmla="*/ 67 w 962"/>
                    <a:gd name="T55" fmla="*/ 566 h 631"/>
                    <a:gd name="T56" fmla="*/ 76 w 962"/>
                    <a:gd name="T57" fmla="*/ 495 h 631"/>
                    <a:gd name="T58" fmla="*/ 86 w 962"/>
                    <a:gd name="T59" fmla="*/ 560 h 631"/>
                    <a:gd name="T60" fmla="*/ 99 w 962"/>
                    <a:gd name="T61" fmla="*/ 555 h 631"/>
                    <a:gd name="T62" fmla="*/ 78 w 962"/>
                    <a:gd name="T63" fmla="*/ 402 h 631"/>
                    <a:gd name="T64" fmla="*/ 176 w 962"/>
                    <a:gd name="T65" fmla="*/ 220 h 631"/>
                    <a:gd name="T66" fmla="*/ 838 w 962"/>
                    <a:gd name="T67" fmla="*/ 218 h 631"/>
                    <a:gd name="T68" fmla="*/ 838 w 962"/>
                    <a:gd name="T69" fmla="*/ 553 h 631"/>
                    <a:gd name="T70" fmla="*/ 757 w 962"/>
                    <a:gd name="T71" fmla="*/ 557 h 631"/>
                    <a:gd name="T72" fmla="*/ 673 w 962"/>
                    <a:gd name="T73" fmla="*/ 572 h 631"/>
                    <a:gd name="T74" fmla="*/ 591 w 962"/>
                    <a:gd name="T75" fmla="*/ 597 h 631"/>
                    <a:gd name="T76" fmla="*/ 509 w 962"/>
                    <a:gd name="T77" fmla="*/ 631 h 631"/>
                    <a:gd name="T78" fmla="*/ 469 w 962"/>
                    <a:gd name="T79" fmla="*/ 612 h 631"/>
                    <a:gd name="T80" fmla="*/ 390 w 962"/>
                    <a:gd name="T81" fmla="*/ 585 h 631"/>
                    <a:gd name="T82" fmla="*/ 306 w 962"/>
                    <a:gd name="T83" fmla="*/ 566 h 631"/>
                    <a:gd name="T84" fmla="*/ 220 w 962"/>
                    <a:gd name="T85" fmla="*/ 557 h 631"/>
                    <a:gd name="T86" fmla="*/ 176 w 962"/>
                    <a:gd name="T87" fmla="*/ 555 h 6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962" h="631">
                      <a:moveTo>
                        <a:pt x="962" y="71"/>
                      </a:moveTo>
                      <a:lnTo>
                        <a:pt x="516" y="0"/>
                      </a:lnTo>
                      <a:lnTo>
                        <a:pt x="32" y="71"/>
                      </a:lnTo>
                      <a:lnTo>
                        <a:pt x="32" y="327"/>
                      </a:lnTo>
                      <a:lnTo>
                        <a:pt x="25" y="331"/>
                      </a:lnTo>
                      <a:lnTo>
                        <a:pt x="21" y="338"/>
                      </a:lnTo>
                      <a:lnTo>
                        <a:pt x="17" y="346"/>
                      </a:lnTo>
                      <a:lnTo>
                        <a:pt x="17" y="354"/>
                      </a:lnTo>
                      <a:lnTo>
                        <a:pt x="17" y="363"/>
                      </a:lnTo>
                      <a:lnTo>
                        <a:pt x="19" y="369"/>
                      </a:lnTo>
                      <a:lnTo>
                        <a:pt x="23" y="375"/>
                      </a:lnTo>
                      <a:lnTo>
                        <a:pt x="27" y="379"/>
                      </a:lnTo>
                      <a:lnTo>
                        <a:pt x="32" y="384"/>
                      </a:lnTo>
                      <a:lnTo>
                        <a:pt x="38" y="388"/>
                      </a:lnTo>
                      <a:lnTo>
                        <a:pt x="44" y="388"/>
                      </a:lnTo>
                      <a:lnTo>
                        <a:pt x="50" y="390"/>
                      </a:lnTo>
                      <a:lnTo>
                        <a:pt x="57" y="388"/>
                      </a:lnTo>
                      <a:lnTo>
                        <a:pt x="63" y="388"/>
                      </a:lnTo>
                      <a:lnTo>
                        <a:pt x="69" y="384"/>
                      </a:lnTo>
                      <a:lnTo>
                        <a:pt x="76" y="379"/>
                      </a:lnTo>
                      <a:lnTo>
                        <a:pt x="80" y="375"/>
                      </a:lnTo>
                      <a:lnTo>
                        <a:pt x="82" y="369"/>
                      </a:lnTo>
                      <a:lnTo>
                        <a:pt x="84" y="363"/>
                      </a:lnTo>
                      <a:lnTo>
                        <a:pt x="84" y="354"/>
                      </a:lnTo>
                      <a:lnTo>
                        <a:pt x="84" y="346"/>
                      </a:lnTo>
                      <a:lnTo>
                        <a:pt x="80" y="338"/>
                      </a:lnTo>
                      <a:lnTo>
                        <a:pt x="76" y="331"/>
                      </a:lnTo>
                      <a:lnTo>
                        <a:pt x="67" y="325"/>
                      </a:lnTo>
                      <a:lnTo>
                        <a:pt x="67" y="164"/>
                      </a:lnTo>
                      <a:lnTo>
                        <a:pt x="516" y="229"/>
                      </a:lnTo>
                      <a:lnTo>
                        <a:pt x="962" y="159"/>
                      </a:lnTo>
                      <a:lnTo>
                        <a:pt x="962" y="71"/>
                      </a:lnTo>
                      <a:close/>
                      <a:moveTo>
                        <a:pt x="78" y="402"/>
                      </a:moveTo>
                      <a:lnTo>
                        <a:pt x="78" y="402"/>
                      </a:lnTo>
                      <a:lnTo>
                        <a:pt x="65" y="407"/>
                      </a:lnTo>
                      <a:lnTo>
                        <a:pt x="50" y="409"/>
                      </a:lnTo>
                      <a:lnTo>
                        <a:pt x="38" y="407"/>
                      </a:lnTo>
                      <a:lnTo>
                        <a:pt x="25" y="402"/>
                      </a:lnTo>
                      <a:lnTo>
                        <a:pt x="0" y="555"/>
                      </a:lnTo>
                      <a:lnTo>
                        <a:pt x="17" y="562"/>
                      </a:lnTo>
                      <a:lnTo>
                        <a:pt x="23" y="545"/>
                      </a:lnTo>
                      <a:lnTo>
                        <a:pt x="25" y="564"/>
                      </a:lnTo>
                      <a:lnTo>
                        <a:pt x="40" y="566"/>
                      </a:lnTo>
                      <a:lnTo>
                        <a:pt x="55" y="566"/>
                      </a:lnTo>
                      <a:lnTo>
                        <a:pt x="61" y="549"/>
                      </a:lnTo>
                      <a:lnTo>
                        <a:pt x="67" y="566"/>
                      </a:lnTo>
                      <a:lnTo>
                        <a:pt x="71" y="564"/>
                      </a:lnTo>
                      <a:lnTo>
                        <a:pt x="76" y="495"/>
                      </a:lnTo>
                      <a:lnTo>
                        <a:pt x="86" y="560"/>
                      </a:lnTo>
                      <a:lnTo>
                        <a:pt x="99" y="555"/>
                      </a:lnTo>
                      <a:lnTo>
                        <a:pt x="78" y="402"/>
                      </a:lnTo>
                      <a:close/>
                      <a:moveTo>
                        <a:pt x="176" y="555"/>
                      </a:moveTo>
                      <a:lnTo>
                        <a:pt x="176" y="220"/>
                      </a:lnTo>
                      <a:lnTo>
                        <a:pt x="516" y="268"/>
                      </a:lnTo>
                      <a:lnTo>
                        <a:pt x="838" y="218"/>
                      </a:lnTo>
                      <a:lnTo>
                        <a:pt x="838" y="553"/>
                      </a:lnTo>
                      <a:lnTo>
                        <a:pt x="796" y="553"/>
                      </a:lnTo>
                      <a:lnTo>
                        <a:pt x="757" y="557"/>
                      </a:lnTo>
                      <a:lnTo>
                        <a:pt x="715" y="564"/>
                      </a:lnTo>
                      <a:lnTo>
                        <a:pt x="673" y="572"/>
                      </a:lnTo>
                      <a:lnTo>
                        <a:pt x="631" y="585"/>
                      </a:lnTo>
                      <a:lnTo>
                        <a:pt x="591" y="597"/>
                      </a:lnTo>
                      <a:lnTo>
                        <a:pt x="549" y="614"/>
                      </a:lnTo>
                      <a:lnTo>
                        <a:pt x="509" y="631"/>
                      </a:lnTo>
                      <a:lnTo>
                        <a:pt x="469" y="612"/>
                      </a:lnTo>
                      <a:lnTo>
                        <a:pt x="430" y="597"/>
                      </a:lnTo>
                      <a:lnTo>
                        <a:pt x="390" y="585"/>
                      </a:lnTo>
                      <a:lnTo>
                        <a:pt x="348" y="574"/>
                      </a:lnTo>
                      <a:lnTo>
                        <a:pt x="306" y="566"/>
                      </a:lnTo>
                      <a:lnTo>
                        <a:pt x="262" y="562"/>
                      </a:lnTo>
                      <a:lnTo>
                        <a:pt x="220" y="557"/>
                      </a:lnTo>
                      <a:lnTo>
                        <a:pt x="176" y="5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5" name="组合 4"/>
              <p:cNvGrpSpPr/>
              <p:nvPr/>
            </p:nvGrpSpPr>
            <p:grpSpPr bwMode="auto">
              <a:xfrm>
                <a:off x="4367808" y="4536341"/>
                <a:ext cx="413091" cy="415374"/>
                <a:chOff x="0" y="0"/>
                <a:chExt cx="454" cy="454"/>
              </a:xfrm>
            </p:grpSpPr>
            <p:sp>
              <p:nvSpPr>
                <p:cNvPr id="106" name="正圆 1244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454" cy="454"/>
                </a:xfrm>
                <a:prstGeom prst="ellipse">
                  <a:avLst/>
                </a:prstGeom>
                <a:solidFill>
                  <a:srgbClr val="29AAE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89999" tIns="47159" rIns="89999" bIns="47159" numCol="1" anchor="ctr" anchorCtr="0" compatLnSpc="1"/>
                <a:lstStyle/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</a:pPr>
                  <a:endParaRPr kumimoji="0" lang="zh-CN" altLang="zh-CN" sz="18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07" name="方形小人2 1235"/>
                <p:cNvSpPr>
                  <a:spLocks noChangeArrowheads="1"/>
                </p:cNvSpPr>
                <p:nvPr/>
              </p:nvSpPr>
              <p:spPr bwMode="auto">
                <a:xfrm>
                  <a:off x="113" y="114"/>
                  <a:ext cx="226" cy="226"/>
                </a:xfrm>
                <a:custGeom>
                  <a:avLst/>
                  <a:gdLst>
                    <a:gd name="T0" fmla="*/ 393420 w 1520415"/>
                    <a:gd name="T1" fmla="*/ 849255 h 1755576"/>
                    <a:gd name="T2" fmla="*/ 760208 w 1520415"/>
                    <a:gd name="T3" fmla="*/ 1098122 h 1755576"/>
                    <a:gd name="T4" fmla="*/ 1126995 w 1520415"/>
                    <a:gd name="T5" fmla="*/ 849255 h 1755576"/>
                    <a:gd name="T6" fmla="*/ 1520415 w 1520415"/>
                    <a:gd name="T7" fmla="*/ 1475516 h 1755576"/>
                    <a:gd name="T8" fmla="*/ 1520415 w 1520415"/>
                    <a:gd name="T9" fmla="*/ 1755576 h 1755576"/>
                    <a:gd name="T10" fmla="*/ 0 w 1520415"/>
                    <a:gd name="T11" fmla="*/ 1755576 h 1755576"/>
                    <a:gd name="T12" fmla="*/ 0 w 1520415"/>
                    <a:gd name="T13" fmla="*/ 1475516 h 1755576"/>
                    <a:gd name="T14" fmla="*/ 393420 w 1520415"/>
                    <a:gd name="T15" fmla="*/ 849255 h 1755576"/>
                    <a:gd name="T16" fmla="*/ 760207 w 1520415"/>
                    <a:gd name="T17" fmla="*/ 0 h 1755576"/>
                    <a:gd name="T18" fmla="*/ 1138249 w 1520415"/>
                    <a:gd name="T19" fmla="*/ 477053 h 1755576"/>
                    <a:gd name="T20" fmla="*/ 760207 w 1520415"/>
                    <a:gd name="T21" fmla="*/ 954106 h 1755576"/>
                    <a:gd name="T22" fmla="*/ 382165 w 1520415"/>
                    <a:gd name="T23" fmla="*/ 477053 h 1755576"/>
                    <a:gd name="T24" fmla="*/ 760207 w 1520415"/>
                    <a:gd name="T25" fmla="*/ 0 h 17555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20415" h="1755576">
                      <a:moveTo>
                        <a:pt x="393420" y="849255"/>
                      </a:moveTo>
                      <a:cubicBezTo>
                        <a:pt x="462894" y="997863"/>
                        <a:pt x="601240" y="1098122"/>
                        <a:pt x="760208" y="1098122"/>
                      </a:cubicBezTo>
                      <a:cubicBezTo>
                        <a:pt x="919176" y="1098122"/>
                        <a:pt x="1057521" y="997863"/>
                        <a:pt x="1126995" y="849255"/>
                      </a:cubicBezTo>
                      <a:cubicBezTo>
                        <a:pt x="1344348" y="849804"/>
                        <a:pt x="1520415" y="1129988"/>
                        <a:pt x="1520415" y="1475516"/>
                      </a:cubicBezTo>
                      <a:lnTo>
                        <a:pt x="1520415" y="1755576"/>
                      </a:lnTo>
                      <a:lnTo>
                        <a:pt x="0" y="1755576"/>
                      </a:lnTo>
                      <a:lnTo>
                        <a:pt x="0" y="1475516"/>
                      </a:lnTo>
                      <a:cubicBezTo>
                        <a:pt x="0" y="1129988"/>
                        <a:pt x="176067" y="849804"/>
                        <a:pt x="393420" y="849255"/>
                      </a:cubicBezTo>
                      <a:close/>
                      <a:moveTo>
                        <a:pt x="760207" y="0"/>
                      </a:moveTo>
                      <a:cubicBezTo>
                        <a:pt x="968994" y="0"/>
                        <a:pt x="1138249" y="213584"/>
                        <a:pt x="1138249" y="477053"/>
                      </a:cubicBezTo>
                      <a:cubicBezTo>
                        <a:pt x="1138249" y="740522"/>
                        <a:pt x="968994" y="954106"/>
                        <a:pt x="760207" y="954106"/>
                      </a:cubicBezTo>
                      <a:cubicBezTo>
                        <a:pt x="551420" y="954106"/>
                        <a:pt x="382165" y="740522"/>
                        <a:pt x="382165" y="477053"/>
                      </a:cubicBezTo>
                      <a:cubicBezTo>
                        <a:pt x="382165" y="213584"/>
                        <a:pt x="551420" y="0"/>
                        <a:pt x="76020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905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ctr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4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6709"/>
          <p:cNvSpPr/>
          <p:nvPr/>
        </p:nvSpPr>
        <p:spPr>
          <a:xfrm>
            <a:off x="839416" y="2673495"/>
            <a:ext cx="5809035" cy="2534060"/>
          </a:xfrm>
          <a:prstGeom prst="rect">
            <a:avLst/>
          </a:prstGeom>
          <a:gradFill flip="none" rotWithShape="1">
            <a:gsLst>
              <a:gs pos="0">
                <a:srgbClr val="29AAE1"/>
              </a:gs>
              <a:gs pos="100000">
                <a:srgbClr val="3E4055"/>
              </a:gs>
            </a:gsLst>
            <a:lin ang="0" scaled="1"/>
            <a:tileRect/>
          </a:gra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>
            <a:lvl1pPr algn="ctr">
              <a:defRPr sz="3000">
                <a:solidFill>
                  <a:srgbClr val="F6F6F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效果演示</a:t>
              </a:r>
            </a:p>
          </p:txBody>
        </p:sp>
      </p:grpSp>
      <p:sp>
        <p:nvSpPr>
          <p:cNvPr id="9" name="矩形 8"/>
          <p:cNvSpPr/>
          <p:nvPr/>
        </p:nvSpPr>
        <p:spPr>
          <a:xfrm>
            <a:off x="996406" y="3127763"/>
            <a:ext cx="1491659" cy="408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角色选择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60226" y="3590905"/>
            <a:ext cx="3485103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当点击开始游戏时我们会进行人物的选择，鼠标置于角色上时角色图标会进行变化，点击即可锁定角色。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84563" y="1879501"/>
            <a:ext cx="6262374" cy="3755653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效果演示</a:t>
              </a:r>
            </a:p>
          </p:txBody>
        </p:sp>
      </p:grpSp>
      <p:sp>
        <p:nvSpPr>
          <p:cNvPr id="6" name="Shape 6709"/>
          <p:cNvSpPr/>
          <p:nvPr/>
        </p:nvSpPr>
        <p:spPr>
          <a:xfrm>
            <a:off x="839416" y="2673495"/>
            <a:ext cx="5809035" cy="2534060"/>
          </a:xfrm>
          <a:prstGeom prst="rect">
            <a:avLst/>
          </a:prstGeom>
          <a:gradFill flip="none" rotWithShape="1">
            <a:gsLst>
              <a:gs pos="0">
                <a:srgbClr val="29AAE1"/>
              </a:gs>
              <a:gs pos="100000">
                <a:srgbClr val="3E4055"/>
              </a:gs>
            </a:gsLst>
            <a:lin ang="0" scaled="1"/>
            <a:tileRect/>
          </a:gra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>
            <a:lvl1pPr algn="ctr">
              <a:defRPr sz="3000">
                <a:solidFill>
                  <a:srgbClr val="F6F6F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1AAEC7AA-C204-4372-9399-9394FC2F704A}"/>
              </a:ext>
            </a:extLst>
          </p:cNvPr>
          <p:cNvGrpSpPr/>
          <p:nvPr/>
        </p:nvGrpSpPr>
        <p:grpSpPr>
          <a:xfrm>
            <a:off x="996406" y="3148395"/>
            <a:ext cx="3548923" cy="1450720"/>
            <a:chOff x="996406" y="3148395"/>
            <a:chExt cx="3548923" cy="1450720"/>
          </a:xfrm>
        </p:grpSpPr>
        <p:sp>
          <p:nvSpPr>
            <p:cNvPr id="10" name="矩形 9"/>
            <p:cNvSpPr/>
            <p:nvPr/>
          </p:nvSpPr>
          <p:spPr>
            <a:xfrm>
              <a:off x="996406" y="3148395"/>
              <a:ext cx="1491659" cy="40881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游戏界面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060226" y="3611537"/>
              <a:ext cx="3485103" cy="987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左上角设有游戏开始倒计时，下面设有奥运五环及起跑线，游戏开始后角色将进行滑动。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76327" y="1905596"/>
            <a:ext cx="6262374" cy="3755652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D2AEA96A-13A9-4304-90DC-C9496DE552AA}"/>
              </a:ext>
            </a:extLst>
          </p:cNvPr>
          <p:cNvGrpSpPr/>
          <p:nvPr/>
        </p:nvGrpSpPr>
        <p:grpSpPr>
          <a:xfrm>
            <a:off x="996406" y="3140968"/>
            <a:ext cx="3548923" cy="1450720"/>
            <a:chOff x="996406" y="3127764"/>
            <a:chExt cx="3548923" cy="145072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2303F50-45CD-410C-81F0-F9101FF58802}"/>
                </a:ext>
              </a:extLst>
            </p:cNvPr>
            <p:cNvSpPr/>
            <p:nvPr/>
          </p:nvSpPr>
          <p:spPr>
            <a:xfrm>
              <a:off x="996406" y="3127764"/>
              <a:ext cx="1491659" cy="40881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游戏界面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6DC718B-3C64-4434-BF9C-7DCA707AA1B3}"/>
                </a:ext>
              </a:extLst>
            </p:cNvPr>
            <p:cNvSpPr txBox="1"/>
            <p:nvPr/>
          </p:nvSpPr>
          <p:spPr>
            <a:xfrm>
              <a:off x="1060226" y="3590906"/>
              <a:ext cx="3485103" cy="987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游戏中设有障碍物、旗子及冰面，使游戏更具趣味性。左上角显示玩家分数及里程，比赛赛道总长为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700m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C8120A2D-2595-4074-8D43-CAE4E76EC6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05712" y="2121700"/>
            <a:ext cx="6215494" cy="3755652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DAEC451-E0C5-4CF6-9AE1-7D33A492CA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503419" y="2337645"/>
            <a:ext cx="6215492" cy="3755651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效果演示</a:t>
              </a:r>
            </a:p>
          </p:txBody>
        </p:sp>
      </p:grpSp>
      <p:sp>
        <p:nvSpPr>
          <p:cNvPr id="6" name="Shape 6709"/>
          <p:cNvSpPr/>
          <p:nvPr/>
        </p:nvSpPr>
        <p:spPr>
          <a:xfrm>
            <a:off x="839416" y="2673495"/>
            <a:ext cx="5809035" cy="2534060"/>
          </a:xfrm>
          <a:prstGeom prst="rect">
            <a:avLst/>
          </a:prstGeom>
          <a:gradFill flip="none" rotWithShape="1">
            <a:gsLst>
              <a:gs pos="0">
                <a:srgbClr val="29AAE1"/>
              </a:gs>
              <a:gs pos="100000">
                <a:srgbClr val="3E4055"/>
              </a:gs>
            </a:gsLst>
            <a:lin ang="0" scaled="1"/>
            <a:tileRect/>
          </a:gra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>
            <a:lvl1pPr algn="ctr">
              <a:defRPr sz="3000">
                <a:solidFill>
                  <a:srgbClr val="F6F6F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96406" y="3127685"/>
            <a:ext cx="1491659" cy="408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游戏界面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60226" y="3590827"/>
            <a:ext cx="3485103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当游戏结束时，会根据玩家在此次游戏中的表现进行评测，并根据表现颁发相应的奖牌。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99767" y="1884886"/>
            <a:ext cx="6215494" cy="3755652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05713" y="2121621"/>
            <a:ext cx="6215492" cy="3755651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4" name="组合 43"/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椭圆 46"/>
          <p:cNvSpPr/>
          <p:nvPr/>
        </p:nvSpPr>
        <p:spPr>
          <a:xfrm>
            <a:off x="9288747" y="1642847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/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6724" y="1273185"/>
            <a:ext cx="3021748" cy="3021748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5187" b="14803"/>
          <a:stretch>
            <a:fillRect/>
          </a:stretch>
        </p:blipFill>
        <p:spPr>
          <a:xfrm>
            <a:off x="9170011" y="2616208"/>
            <a:ext cx="3016194" cy="264524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grpSp>
        <p:nvGrpSpPr>
          <p:cNvPr id="79" name="组合 78"/>
          <p:cNvGrpSpPr/>
          <p:nvPr/>
        </p:nvGrpSpPr>
        <p:grpSpPr>
          <a:xfrm>
            <a:off x="740507" y="6156020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5200337" y="696305"/>
            <a:ext cx="1149345" cy="580926"/>
            <a:chOff x="3765106" y="-17180"/>
            <a:chExt cx="1609398" cy="813455"/>
          </a:xfrm>
        </p:grpSpPr>
        <p:sp>
          <p:nvSpPr>
            <p:cNvPr id="86" name="等腰三角形 85"/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/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9" name="任意多边形: 形状 118"/>
          <p:cNvSpPr/>
          <p:nvPr/>
        </p:nvSpPr>
        <p:spPr>
          <a:xfrm>
            <a:off x="6872446" y="6309320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2531556" y="1992013"/>
            <a:ext cx="7192846" cy="3269435"/>
            <a:chOff x="1061658" y="942543"/>
            <a:chExt cx="10137805" cy="4756210"/>
          </a:xfrm>
        </p:grpSpPr>
        <p:sp>
          <p:nvSpPr>
            <p:cNvPr id="69" name="矩形: 圆角 68"/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: 圆角 69"/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295800" y="3539144"/>
            <a:ext cx="3643467" cy="969976"/>
            <a:chOff x="7804543" y="905610"/>
            <a:chExt cx="3643467" cy="969976"/>
          </a:xfrm>
        </p:grpSpPr>
        <p:sp>
          <p:nvSpPr>
            <p:cNvPr id="72" name="文本框 71"/>
            <p:cNvSpPr txBox="1"/>
            <p:nvPr/>
          </p:nvSpPr>
          <p:spPr>
            <a:xfrm>
              <a:off x="7804543" y="905610"/>
              <a:ext cx="364346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4500" b="1" dirty="0">
                  <a:ln w="6350">
                    <a:noFill/>
                  </a:ln>
                  <a:solidFill>
                    <a:schemeClr val="accent6">
                      <a:lumMod val="7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历程与收获</a:t>
              </a:r>
            </a:p>
          </p:txBody>
        </p:sp>
        <p:sp>
          <p:nvSpPr>
            <p:cNvPr id="73" name="矩形 72"/>
            <p:cNvSpPr/>
            <p:nvPr/>
          </p:nvSpPr>
          <p:spPr>
            <a:xfrm>
              <a:off x="8245880" y="1622429"/>
              <a:ext cx="2751214" cy="2531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 defTabSz="914400">
                <a:defRPr/>
              </a:pPr>
              <a:r>
                <a:rPr lang="en-US" altLang="zh-CN" sz="1000" spc="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Course and harvest</a:t>
              </a:r>
              <a:endParaRPr lang="zh-CN" altLang="en-US" sz="1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587724" y="2535229"/>
            <a:ext cx="1047863" cy="864000"/>
            <a:chOff x="6494436" y="1280952"/>
            <a:chExt cx="1047863" cy="864000"/>
          </a:xfrm>
        </p:grpSpPr>
        <p:sp>
          <p:nvSpPr>
            <p:cNvPr id="75" name="六边形 74"/>
            <p:cNvSpPr/>
            <p:nvPr/>
          </p:nvSpPr>
          <p:spPr>
            <a:xfrm>
              <a:off x="6494436" y="1280952"/>
              <a:ext cx="1008000" cy="864000"/>
            </a:xfrm>
            <a:prstGeom prst="hexagon">
              <a:avLst/>
            </a:prstGeom>
            <a:solidFill>
              <a:srgbClr val="20A6E3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6633129" y="1404437"/>
              <a:ext cx="909170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l"/>
              <a:r>
                <a:rPr lang="en-US" altLang="zh-CN" sz="39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03</a:t>
              </a:r>
              <a:endParaRPr lang="zh-CN" altLang="en-US" sz="3900" dirty="0">
                <a:ln w="6350"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rush"/>
      </p:transition>
    </mc:Choice>
    <mc:Fallback xmlns="">
      <p:transition spd="slow" advClick="0" advTm="2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历程与收获</a:t>
              </a: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BDDCB727-D2DE-4802-8161-86EBE310D1C2}"/>
              </a:ext>
            </a:extLst>
          </p:cNvPr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05F736E5-A93D-410C-9744-AF8E6B772400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4F0C1A4E-C47E-4F08-82FC-428D79D9C055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B2937198-511D-4A33-9425-777CFCCEAEBC}"/>
              </a:ext>
            </a:extLst>
          </p:cNvPr>
          <p:cNvGrpSpPr/>
          <p:nvPr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3068A8A4-7605-4E6A-9BDB-C7A4BB94CEC0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08690D69-163C-4559-B96C-8E941F1A06D9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49DA9E53-AF66-48F9-94EA-D98004F62BA0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49F3B828-3EB3-42CD-88D2-4149E4F15583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428D6C8E-5A3C-4390-89D7-16ADCA5EF6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328" y="1421020"/>
            <a:ext cx="2526851" cy="461603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01A4BE0-6BE3-47D2-9268-A33AECE1E4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1441254"/>
            <a:ext cx="2448815" cy="458424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9B81C66-66A7-4530-844E-1FDA0EDE63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59" y="1424626"/>
            <a:ext cx="2491458" cy="452991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91749E2-82E7-4A1B-AFDB-14904FCBEB3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46" y="1412776"/>
            <a:ext cx="2526851" cy="45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781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>
            <a:extLst>
              <a:ext uri="{FF2B5EF4-FFF2-40B4-BE49-F238E27FC236}">
                <a16:creationId xmlns:a16="http://schemas.microsoft.com/office/drawing/2014/main" id="{410B842D-504E-468F-84F3-FC1D0A3AC5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81" y="1914960"/>
            <a:ext cx="3582314" cy="3331406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历程与收获</a:t>
              </a: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615BE1EC-8A71-4B96-9542-BD4719DE812A}"/>
              </a:ext>
            </a:extLst>
          </p:cNvPr>
          <p:cNvGrpSpPr/>
          <p:nvPr/>
        </p:nvGrpSpPr>
        <p:grpSpPr>
          <a:xfrm>
            <a:off x="4213642" y="1700808"/>
            <a:ext cx="7148347" cy="4050846"/>
            <a:chOff x="2699834" y="1625530"/>
            <a:chExt cx="7148347" cy="4050846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D177982-A748-43A5-A647-712BF9300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04300">
              <a:off x="6610665" y="2363161"/>
              <a:ext cx="1365778" cy="1365778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DE8CED4-FB67-4320-9113-43A516B7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650013">
              <a:off x="5642480" y="3394310"/>
              <a:ext cx="1429858" cy="1429858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21CD4F1B-5C9C-4FC3-A2C0-86292A061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887" y="3912208"/>
              <a:ext cx="519531" cy="519531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C6A72480-68EC-4DCE-8C54-8B9557EA6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4442" y="4554285"/>
              <a:ext cx="519531" cy="519531"/>
            </a:xfrm>
            <a:prstGeom prst="rect">
              <a:avLst/>
            </a:prstGeom>
          </p:spPr>
        </p:pic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B9932A9C-6B8F-4700-955B-3FF59D5E4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379293">
              <a:off x="2699834" y="3331269"/>
              <a:ext cx="473120" cy="358424"/>
            </a:xfrm>
            <a:prstGeom prst="rect">
              <a:avLst/>
            </a:prstGeom>
          </p:spPr>
        </p:pic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C39F7BFB-2715-4B4F-8420-89B531D34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31580">
              <a:off x="9324979" y="4323221"/>
              <a:ext cx="346553" cy="739314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75E51AC-FD0B-4AD4-8096-2BA1EF2C0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8392" y="4715147"/>
              <a:ext cx="249468" cy="498935"/>
            </a:xfrm>
            <a:prstGeom prst="rect">
              <a:avLst/>
            </a:prstGeom>
          </p:spPr>
        </p:pic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74CBA51E-FE3B-4E40-9C03-5F75226B1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9935" y="5330022"/>
              <a:ext cx="346354" cy="346354"/>
            </a:xfrm>
            <a:prstGeom prst="rect">
              <a:avLst/>
            </a:prstGeom>
          </p:spPr>
        </p:pic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5B2F3791-24DA-48FC-A48F-B4CB023E06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2308" y="2386978"/>
              <a:ext cx="423100" cy="819759"/>
            </a:xfrm>
            <a:prstGeom prst="rect">
              <a:avLst/>
            </a:prstGeom>
          </p:spPr>
        </p:pic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2D1AF1F9-7F5B-444F-AB75-448541E07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97748">
              <a:off x="9316819" y="3555768"/>
              <a:ext cx="531362" cy="676280"/>
            </a:xfrm>
            <a:prstGeom prst="rect">
              <a:avLst/>
            </a:prstGeom>
          </p:spPr>
        </p:pic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5FC7678E-06C4-466D-AF59-CBA1A9162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0119" y="1741919"/>
              <a:ext cx="343437" cy="665412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21E6AC2A-19F6-4983-BB63-C878D0253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7981" y="4826165"/>
              <a:ext cx="447623" cy="569702"/>
            </a:xfrm>
            <a:prstGeom prst="rect">
              <a:avLst/>
            </a:prstGeom>
          </p:spPr>
        </p:pic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74DFDF67-2EE3-4839-BBB2-C0DCCA2EF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5508" y="4183883"/>
              <a:ext cx="571016" cy="571016"/>
            </a:xfrm>
            <a:prstGeom prst="rect">
              <a:avLst/>
            </a:prstGeom>
          </p:spPr>
        </p:pic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8CABD40A-2F6A-469D-9DEB-2A965D3CDB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2836" y="3937129"/>
              <a:ext cx="447623" cy="895245"/>
            </a:xfrm>
            <a:prstGeom prst="rect">
              <a:avLst/>
            </a:prstGeom>
          </p:spPr>
        </p:pic>
        <p:pic>
          <p:nvPicPr>
            <p:cNvPr id="52" name="图片 51">
              <a:extLst>
                <a:ext uri="{FF2B5EF4-FFF2-40B4-BE49-F238E27FC236}">
                  <a16:creationId xmlns:a16="http://schemas.microsoft.com/office/drawing/2014/main" id="{C3E80800-3EF0-4F91-93DC-E0E14F326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2437" y="2686456"/>
              <a:ext cx="346354" cy="692707"/>
            </a:xfrm>
            <a:prstGeom prst="rect">
              <a:avLst/>
            </a:prstGeom>
          </p:spPr>
        </p:pic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6992B494-1ED8-4804-B522-78CF64673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5531" y="3692008"/>
              <a:ext cx="447624" cy="895247"/>
            </a:xfrm>
            <a:prstGeom prst="rect">
              <a:avLst/>
            </a:prstGeom>
          </p:spPr>
        </p:pic>
        <p:pic>
          <p:nvPicPr>
            <p:cNvPr id="56" name="图片 55">
              <a:extLst>
                <a:ext uri="{FF2B5EF4-FFF2-40B4-BE49-F238E27FC236}">
                  <a16:creationId xmlns:a16="http://schemas.microsoft.com/office/drawing/2014/main" id="{B3B243E6-A6FF-43DB-9B0F-5353D29C8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9678" y="4826166"/>
              <a:ext cx="454590" cy="519531"/>
            </a:xfrm>
            <a:prstGeom prst="rect">
              <a:avLst/>
            </a:prstGeom>
          </p:spPr>
        </p:pic>
        <p:pic>
          <p:nvPicPr>
            <p:cNvPr id="58" name="图片 57">
              <a:extLst>
                <a:ext uri="{FF2B5EF4-FFF2-40B4-BE49-F238E27FC236}">
                  <a16:creationId xmlns:a16="http://schemas.microsoft.com/office/drawing/2014/main" id="{A2BBCB64-BD5F-4638-B54A-4FD279C51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5418" y="2226864"/>
              <a:ext cx="792088" cy="600067"/>
            </a:xfrm>
            <a:prstGeom prst="rect">
              <a:avLst/>
            </a:prstGeom>
          </p:spPr>
        </p:pic>
        <p:pic>
          <p:nvPicPr>
            <p:cNvPr id="60" name="图片 59">
              <a:extLst>
                <a:ext uri="{FF2B5EF4-FFF2-40B4-BE49-F238E27FC236}">
                  <a16:creationId xmlns:a16="http://schemas.microsoft.com/office/drawing/2014/main" id="{AD5D2044-235B-46FA-9B08-D4E7BCF64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2364" y="2992593"/>
              <a:ext cx="311711" cy="664985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70A6FCD4-8BFB-446A-BF29-11CBB27BF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6133" y="1625530"/>
              <a:ext cx="410506" cy="795357"/>
            </a:xfrm>
            <a:prstGeom prst="rect">
              <a:avLst/>
            </a:prstGeom>
          </p:spPr>
        </p:pic>
        <p:pic>
          <p:nvPicPr>
            <p:cNvPr id="64" name="图片 63">
              <a:extLst>
                <a:ext uri="{FF2B5EF4-FFF2-40B4-BE49-F238E27FC236}">
                  <a16:creationId xmlns:a16="http://schemas.microsoft.com/office/drawing/2014/main" id="{4EC50F29-FDF7-49CC-90E1-5F4C19C45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3462" y="4826165"/>
              <a:ext cx="484337" cy="616430"/>
            </a:xfrm>
            <a:prstGeom prst="rect">
              <a:avLst/>
            </a:prstGeom>
          </p:spPr>
        </p:pic>
        <p:pic>
          <p:nvPicPr>
            <p:cNvPr id="66" name="图片 65">
              <a:extLst>
                <a:ext uri="{FF2B5EF4-FFF2-40B4-BE49-F238E27FC236}">
                  <a16:creationId xmlns:a16="http://schemas.microsoft.com/office/drawing/2014/main" id="{49FD4ECE-1CA4-4478-A08F-FBD12795A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6712" y="3379163"/>
              <a:ext cx="389378" cy="754421"/>
            </a:xfrm>
            <a:prstGeom prst="rect">
              <a:avLst/>
            </a:prstGeom>
          </p:spPr>
        </p:pic>
        <p:pic>
          <p:nvPicPr>
            <p:cNvPr id="68" name="图片 67">
              <a:extLst>
                <a:ext uri="{FF2B5EF4-FFF2-40B4-BE49-F238E27FC236}">
                  <a16:creationId xmlns:a16="http://schemas.microsoft.com/office/drawing/2014/main" id="{26E224C7-7987-4D84-B50E-566CB76EF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8038" y="3449051"/>
              <a:ext cx="532516" cy="677748"/>
            </a:xfrm>
            <a:prstGeom prst="rect">
              <a:avLst/>
            </a:prstGeom>
          </p:spPr>
        </p:pic>
        <p:pic>
          <p:nvPicPr>
            <p:cNvPr id="70" name="图片 69">
              <a:extLst>
                <a:ext uri="{FF2B5EF4-FFF2-40B4-BE49-F238E27FC236}">
                  <a16:creationId xmlns:a16="http://schemas.microsoft.com/office/drawing/2014/main" id="{3F810C79-6E65-4E2C-A47A-556C79239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78117">
              <a:off x="2794740" y="1742286"/>
              <a:ext cx="1171904" cy="1171904"/>
            </a:xfrm>
            <a:prstGeom prst="rect">
              <a:avLst/>
            </a:prstGeom>
          </p:spPr>
        </p:pic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BDDCB727-D2DE-4802-8161-86EBE310D1C2}"/>
              </a:ext>
            </a:extLst>
          </p:cNvPr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05F736E5-A93D-410C-9744-AF8E6B772400}"/>
                </a:ext>
              </a:extLst>
            </p:cNvPr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4F0C1A4E-C47E-4F08-82FC-428D79D9C055}"/>
                </a:ext>
              </a:extLst>
            </p:cNvPr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B2937198-511D-4A33-9425-777CFCCEAEBC}"/>
              </a:ext>
            </a:extLst>
          </p:cNvPr>
          <p:cNvGrpSpPr/>
          <p:nvPr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3068A8A4-7605-4E6A-9BDB-C7A4BB94CEC0}"/>
                </a:ext>
              </a:extLst>
            </p:cNvPr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08690D69-163C-4559-B96C-8E941F1A06D9}"/>
                </a:ext>
              </a:extLst>
            </p:cNvPr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49DA9E53-AF66-48F9-94EA-D98004F62BA0}"/>
                </a:ext>
              </a:extLst>
            </p:cNvPr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49F3B828-3EB3-42CD-88D2-4149E4F15583}"/>
                </a:ext>
              </a:extLst>
            </p:cNvPr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7416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8186224" y="5102983"/>
            <a:ext cx="1165551" cy="1165551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组合 98"/>
          <p:cNvGrpSpPr/>
          <p:nvPr/>
        </p:nvGrpSpPr>
        <p:grpSpPr>
          <a:xfrm>
            <a:off x="1061658" y="942543"/>
            <a:ext cx="10137805" cy="4756210"/>
            <a:chOff x="1061658" y="942543"/>
            <a:chExt cx="10137805" cy="4756210"/>
          </a:xfrm>
        </p:grpSpPr>
        <p:sp>
          <p:nvSpPr>
            <p:cNvPr id="46" name="矩形: 圆角 45"/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/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 46"/>
          <p:cNvSpPr/>
          <p:nvPr/>
        </p:nvSpPr>
        <p:spPr>
          <a:xfrm>
            <a:off x="10831660" y="571845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8881397" y="403986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/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4" name="图片 9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8" r="25983" b="10243"/>
          <a:stretch>
            <a:fillRect/>
          </a:stretch>
        </p:blipFill>
        <p:spPr>
          <a:xfrm rot="439442">
            <a:off x="10107804" y="597410"/>
            <a:ext cx="1237580" cy="2000396"/>
          </a:xfrm>
          <a:prstGeom prst="rect">
            <a:avLst/>
          </a:prstGeom>
        </p:spPr>
      </p:pic>
      <p:pic>
        <p:nvPicPr>
          <p:cNvPr id="92" name="图片 9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64324" y="784414"/>
            <a:ext cx="1658632" cy="165863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14517" b="14803"/>
          <a:stretch>
            <a:fillRect/>
          </a:stretch>
        </p:blipFill>
        <p:spPr>
          <a:xfrm flipH="1">
            <a:off x="-43109" y="3004338"/>
            <a:ext cx="3931747" cy="3840281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7" name="图片 66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96" b="12799"/>
          <a:stretch>
            <a:fillRect/>
          </a:stretch>
        </p:blipFill>
        <p:spPr>
          <a:xfrm>
            <a:off x="8399595" y="3708013"/>
            <a:ext cx="3803991" cy="313660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225388" y="3890578"/>
            <a:ext cx="6424332" cy="884569"/>
            <a:chOff x="3225388" y="3890578"/>
            <a:chExt cx="6424332" cy="884569"/>
          </a:xfrm>
        </p:grpSpPr>
        <p:sp>
          <p:nvSpPr>
            <p:cNvPr id="74" name="PA_文本框 18"/>
            <p:cNvSpPr txBox="1"/>
            <p:nvPr>
              <p:custDataLst>
                <p:tags r:id="rId3"/>
              </p:custDataLst>
            </p:nvPr>
          </p:nvSpPr>
          <p:spPr>
            <a:xfrm>
              <a:off x="5063485" y="4299076"/>
              <a:ext cx="2560873" cy="476071"/>
            </a:xfrm>
            <a:prstGeom prst="roundRect">
              <a:avLst>
                <a:gd name="adj" fmla="val 50000"/>
              </a:avLst>
            </a:prstGeom>
            <a:solidFill>
              <a:srgbClr val="20A6E3"/>
            </a:solidFill>
            <a:ln w="317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25000"/>
                </a:prstClr>
              </a:outerShdw>
            </a:effectLst>
          </p:spPr>
          <p:txBody>
            <a:bodyPr wrap="square" lIns="91440" tIns="45720" rIns="91440" bIns="45720" rtlCol="0" anchor="ctr">
              <a:spAutoFit/>
            </a:bodyPr>
            <a:lstStyle/>
            <a:p>
              <a:pPr marL="0" marR="0" lvl="0" indent="0" algn="di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组别：滑雪大冒险</a:t>
              </a:r>
            </a:p>
          </p:txBody>
        </p:sp>
        <p:sp>
          <p:nvSpPr>
            <p:cNvPr id="76" name="矩形 75"/>
            <p:cNvSpPr/>
            <p:nvPr/>
          </p:nvSpPr>
          <p:spPr>
            <a:xfrm>
              <a:off x="3225388" y="3890578"/>
              <a:ext cx="642433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altLang="zh-CN" sz="1200" spc="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Thank you for listening</a:t>
              </a:r>
              <a:endParaRPr lang="zh-CN" altLang="en-US" sz="12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8" name="直接连接符 77"/>
          <p:cNvCxnSpPr/>
          <p:nvPr/>
        </p:nvCxnSpPr>
        <p:spPr>
          <a:xfrm>
            <a:off x="3256129" y="3717032"/>
            <a:ext cx="6408000" cy="0"/>
          </a:xfrm>
          <a:prstGeom prst="line">
            <a:avLst/>
          </a:prstGeom>
          <a:ln w="28575">
            <a:solidFill>
              <a:srgbClr val="20A6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组合 78"/>
          <p:cNvGrpSpPr/>
          <p:nvPr/>
        </p:nvGrpSpPr>
        <p:grpSpPr>
          <a:xfrm>
            <a:off x="3660094" y="6173094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4301454" y="27992"/>
            <a:ext cx="1149345" cy="580926"/>
            <a:chOff x="3765106" y="-17180"/>
            <a:chExt cx="1609398" cy="813455"/>
          </a:xfrm>
        </p:grpSpPr>
        <p:sp>
          <p:nvSpPr>
            <p:cNvPr id="86" name="等腰三角形 85"/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/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2783632" y="2088262"/>
            <a:ext cx="7081754" cy="1335264"/>
            <a:chOff x="2233807" y="1760565"/>
            <a:chExt cx="6784057" cy="1335264"/>
          </a:xfrm>
        </p:grpSpPr>
        <p:sp>
          <p:nvSpPr>
            <p:cNvPr id="91" name="PA-文本框 59"/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 flipH="1">
              <a:off x="2262666" y="1826251"/>
              <a:ext cx="6755198" cy="12695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ln w="190500">
                    <a:solidFill>
                      <a:schemeClr val="bg1"/>
                    </a:solidFill>
                  </a:ln>
                  <a:solidFill>
                    <a:srgbClr val="2287B0"/>
                  </a:solidFill>
                  <a:effectLst>
                    <a:outerShdw blurRad="50800" dist="38100" dir="2700000" algn="tl" rotWithShape="0">
                      <a:prstClr val="black">
                        <a:alpha val="64000"/>
                      </a:prstClr>
                    </a:outerShdw>
                  </a:effectLst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感谢您的聆听</a:t>
              </a:r>
            </a:p>
          </p:txBody>
        </p:sp>
        <p:sp>
          <p:nvSpPr>
            <p:cNvPr id="93" name="PA-文本框 59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 flipH="1">
              <a:off x="2233807" y="1760565"/>
              <a:ext cx="6777902" cy="12687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7800" i="1" spc="300" dirty="0">
                  <a:solidFill>
                    <a:schemeClr val="accent6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感谢您的聆听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8000"/>
    </mc:Choice>
    <mc:Fallback xmlns="">
      <p:transition spd="slow" advClick="0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6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4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B567FDDA-97AB-466C-9C22-74A6B1DC2AA6}"/>
              </a:ext>
            </a:extLst>
          </p:cNvPr>
          <p:cNvGrpSpPr/>
          <p:nvPr/>
        </p:nvGrpSpPr>
        <p:grpSpPr>
          <a:xfrm>
            <a:off x="663237" y="611535"/>
            <a:ext cx="2183082" cy="1069524"/>
            <a:chOff x="3240555" y="1835341"/>
            <a:chExt cx="1879985" cy="1069524"/>
          </a:xfrm>
        </p:grpSpPr>
        <p:sp>
          <p:nvSpPr>
            <p:cNvPr id="34" name="PA-文本框 59">
              <a:extLst>
                <a:ext uri="{FF2B5EF4-FFF2-40B4-BE49-F238E27FC236}">
                  <a16:creationId xmlns:a16="http://schemas.microsoft.com/office/drawing/2014/main" id="{0AC9D2D7-6366-4488-A8E7-412B9158546A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 flipH="1">
              <a:off x="3240555" y="1835341"/>
              <a:ext cx="1878327" cy="1069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6500" spc="300" dirty="0">
                  <a:ln w="190500">
                    <a:solidFill>
                      <a:schemeClr val="bg1"/>
                    </a:solidFill>
                  </a:ln>
                  <a:solidFill>
                    <a:srgbClr val="2287B0"/>
                  </a:solidFill>
                  <a:effectLst>
                    <a:outerShdw blurRad="50800" dist="38100" dir="2700000" algn="tl" rotWithShape="0">
                      <a:prstClr val="black">
                        <a:alpha val="64000"/>
                      </a:prstClr>
                    </a:outerShdw>
                  </a:effectLst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目录</a:t>
              </a:r>
            </a:p>
          </p:txBody>
        </p:sp>
        <p:sp>
          <p:nvSpPr>
            <p:cNvPr id="35" name="PA-文本框 59">
              <a:extLst>
                <a:ext uri="{FF2B5EF4-FFF2-40B4-BE49-F238E27FC236}">
                  <a16:creationId xmlns:a16="http://schemas.microsoft.com/office/drawing/2014/main" id="{B49771C5-CDDC-41E7-A78B-0F82813903C6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 flipH="1">
              <a:off x="3240555" y="1835341"/>
              <a:ext cx="1879985" cy="1069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square" lIns="68580" tIns="34290" rIns="68580" bIns="3429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spcBef>
                  <a:spcPct val="0"/>
                </a:spcBef>
                <a:defRPr/>
              </a:pPr>
              <a:r>
                <a:rPr lang="zh-CN" altLang="en-US" sz="6500" spc="300" dirty="0">
                  <a:solidFill>
                    <a:srgbClr val="20A6E3"/>
                  </a:solidFill>
                  <a:latin typeface="汉仪综艺体简" panose="02010609000101010101" pitchFamily="49" charset="-122"/>
                  <a:ea typeface="汉仪综艺体简" panose="02010609000101010101" pitchFamily="49" charset="-122"/>
                  <a:cs typeface="+mn-ea"/>
                  <a:sym typeface="+mn-lt"/>
                </a:rPr>
                <a:t>目录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6307C733-28C8-42A5-8300-38B6DB83C06A}"/>
              </a:ext>
            </a:extLst>
          </p:cNvPr>
          <p:cNvGrpSpPr/>
          <p:nvPr/>
        </p:nvGrpSpPr>
        <p:grpSpPr>
          <a:xfrm>
            <a:off x="6127979" y="143786"/>
            <a:ext cx="1149345" cy="580926"/>
            <a:chOff x="3765106" y="-17180"/>
            <a:chExt cx="1609398" cy="813455"/>
          </a:xfrm>
        </p:grpSpPr>
        <p:sp>
          <p:nvSpPr>
            <p:cNvPr id="37" name="等腰三角形 36">
              <a:extLst>
                <a:ext uri="{FF2B5EF4-FFF2-40B4-BE49-F238E27FC236}">
                  <a16:creationId xmlns:a16="http://schemas.microsoft.com/office/drawing/2014/main" id="{24237BE0-3934-4F8D-B5DE-42EE309EA604}"/>
                </a:ext>
              </a:extLst>
            </p:cNvPr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>
              <a:extLst>
                <a:ext uri="{FF2B5EF4-FFF2-40B4-BE49-F238E27FC236}">
                  <a16:creationId xmlns:a16="http://schemas.microsoft.com/office/drawing/2014/main" id="{6943A6D0-575A-47C3-A333-84AD5574338F}"/>
                </a:ext>
              </a:extLst>
            </p:cNvPr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PA-文本框 59">
            <a:extLst>
              <a:ext uri="{FF2B5EF4-FFF2-40B4-BE49-F238E27FC236}">
                <a16:creationId xmlns:a16="http://schemas.microsoft.com/office/drawing/2014/main" id="{4535E430-C35E-4AA9-9E55-B4602C586A9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2990944" y="1142724"/>
            <a:ext cx="2813965" cy="530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0"/>
              </a:spcBef>
              <a:defRPr/>
            </a:pPr>
            <a:r>
              <a:rPr lang="en-US" altLang="zh-CN" sz="3000" b="1" spc="3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CONTENTS</a:t>
            </a:r>
            <a:endParaRPr lang="zh-CN" altLang="en-US" sz="3000" b="1" spc="300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4A6E66C2-C231-4668-85B3-D4357FE17B54}"/>
              </a:ext>
            </a:extLst>
          </p:cNvPr>
          <p:cNvGrpSpPr/>
          <p:nvPr/>
        </p:nvGrpSpPr>
        <p:grpSpPr>
          <a:xfrm>
            <a:off x="1865338" y="1301456"/>
            <a:ext cx="2949885" cy="4517637"/>
            <a:chOff x="1631504" y="1143611"/>
            <a:chExt cx="3287367" cy="490543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15490B4B-AFDB-4D4B-ACD3-238382AE3A31}"/>
                </a:ext>
              </a:extLst>
            </p:cNvPr>
            <p:cNvGrpSpPr/>
            <p:nvPr/>
          </p:nvGrpSpPr>
          <p:grpSpPr>
            <a:xfrm>
              <a:off x="1631504" y="1143611"/>
              <a:ext cx="3287367" cy="4905430"/>
              <a:chOff x="1055440" y="1758573"/>
              <a:chExt cx="3006276" cy="4189100"/>
            </a:xfrm>
          </p:grpSpPr>
          <p:sp>
            <p:nvSpPr>
              <p:cNvPr id="9" name="矩形: 圆角 8">
                <a:extLst>
                  <a:ext uri="{FF2B5EF4-FFF2-40B4-BE49-F238E27FC236}">
                    <a16:creationId xmlns:a16="http://schemas.microsoft.com/office/drawing/2014/main" id="{5C5AC87B-6EC9-4333-A692-DF5271F471DB}"/>
                  </a:ext>
                </a:extLst>
              </p:cNvPr>
              <p:cNvSpPr/>
              <p:nvPr/>
            </p:nvSpPr>
            <p:spPr>
              <a:xfrm>
                <a:off x="1055440" y="2348880"/>
                <a:ext cx="2448272" cy="3598793"/>
              </a:xfrm>
              <a:prstGeom prst="roundRect">
                <a:avLst>
                  <a:gd name="adj" fmla="val 5773"/>
                </a:avLst>
              </a:prstGeom>
              <a:solidFill>
                <a:srgbClr val="66C6F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98DE332C-A676-4042-AFA2-B5B4C8863D71}"/>
                  </a:ext>
                </a:extLst>
              </p:cNvPr>
              <p:cNvSpPr txBox="1"/>
              <p:nvPr/>
            </p:nvSpPr>
            <p:spPr>
              <a:xfrm>
                <a:off x="1865716" y="1758573"/>
                <a:ext cx="2196000" cy="3375779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5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方正姚体" panose="02010601030101010101" charset="-122"/>
                  </a:rPr>
                  <a:t>1</a:t>
                </a:r>
                <a:endParaRPr lang="zh-CN" altLang="en-US" sz="15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方正姚体" panose="02010601030101010101" charset="-122"/>
                </a:endParaRPr>
              </a:p>
            </p:txBody>
          </p:sp>
          <p:sp>
            <p:nvSpPr>
              <p:cNvPr id="13" name="iSľîdè">
                <a:extLst>
                  <a:ext uri="{FF2B5EF4-FFF2-40B4-BE49-F238E27FC236}">
                    <a16:creationId xmlns:a16="http://schemas.microsoft.com/office/drawing/2014/main" id="{9437B37C-309B-49C1-897D-0C7B86252124}"/>
                  </a:ext>
                </a:extLst>
              </p:cNvPr>
              <p:cNvSpPr txBox="1"/>
              <p:nvPr/>
            </p:nvSpPr>
            <p:spPr>
              <a:xfrm>
                <a:off x="1151650" y="4342712"/>
                <a:ext cx="2410141" cy="5270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 anchorCtr="0"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作品简介</a:t>
                </a:r>
                <a:endParaRPr lang="vi-VN" sz="3200" b="1" dirty="0">
                  <a:solidFill>
                    <a:schemeClr val="bg1"/>
                  </a:solidFill>
                  <a:latin typeface="+mn-ea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20279138-3FE7-4689-A984-E7181946AEFE}"/>
                  </a:ext>
                </a:extLst>
              </p:cNvPr>
              <p:cNvSpPr/>
              <p:nvPr/>
            </p:nvSpPr>
            <p:spPr>
              <a:xfrm>
                <a:off x="1316354" y="4063721"/>
                <a:ext cx="1242223" cy="390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5AE571B0-AEAC-48F3-AA2D-998E47A9D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797746" y="2094643"/>
              <a:ext cx="1518399" cy="1518399"/>
            </a:xfrm>
            <a:prstGeom prst="rect">
              <a:avLst/>
            </a:prstGeom>
            <a:effectLst>
              <a:outerShdw blurRad="50800" dist="38100" dir="13500000" algn="br" rotWithShape="0">
                <a:prstClr val="black">
                  <a:alpha val="10000"/>
                </a:prstClr>
              </a:outerShdw>
            </a:effectLst>
          </p:spPr>
        </p:pic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1F807220-E3CB-44EB-89F9-2EB3742F9E0A}"/>
              </a:ext>
            </a:extLst>
          </p:cNvPr>
          <p:cNvGrpSpPr/>
          <p:nvPr/>
        </p:nvGrpSpPr>
        <p:grpSpPr>
          <a:xfrm>
            <a:off x="8089765" y="1264624"/>
            <a:ext cx="3011141" cy="4522548"/>
            <a:chOff x="7939146" y="1143611"/>
            <a:chExt cx="3287367" cy="4905430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34425A2F-FDE9-40AB-98A1-5281AEA92709}"/>
                </a:ext>
              </a:extLst>
            </p:cNvPr>
            <p:cNvGrpSpPr/>
            <p:nvPr/>
          </p:nvGrpSpPr>
          <p:grpSpPr>
            <a:xfrm>
              <a:off x="7939146" y="1143611"/>
              <a:ext cx="3287367" cy="4905430"/>
              <a:chOff x="1055440" y="1758573"/>
              <a:chExt cx="3006276" cy="4189100"/>
            </a:xfrm>
          </p:grpSpPr>
          <p:sp>
            <p:nvSpPr>
              <p:cNvPr id="43" name="矩形: 圆角 42">
                <a:extLst>
                  <a:ext uri="{FF2B5EF4-FFF2-40B4-BE49-F238E27FC236}">
                    <a16:creationId xmlns:a16="http://schemas.microsoft.com/office/drawing/2014/main" id="{CA0BB550-E5A2-4228-B4E9-3542190E6F41}"/>
                  </a:ext>
                </a:extLst>
              </p:cNvPr>
              <p:cNvSpPr/>
              <p:nvPr/>
            </p:nvSpPr>
            <p:spPr>
              <a:xfrm>
                <a:off x="1055440" y="2348880"/>
                <a:ext cx="2448272" cy="3598793"/>
              </a:xfrm>
              <a:prstGeom prst="roundRect">
                <a:avLst>
                  <a:gd name="adj" fmla="val 5773"/>
                </a:avLst>
              </a:prstGeom>
              <a:solidFill>
                <a:srgbClr val="66C6F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CC006A70-B784-452C-9294-DB787F20DB9A}"/>
                  </a:ext>
                </a:extLst>
              </p:cNvPr>
              <p:cNvSpPr txBox="1"/>
              <p:nvPr/>
            </p:nvSpPr>
            <p:spPr>
              <a:xfrm>
                <a:off x="1865716" y="1758573"/>
                <a:ext cx="2196000" cy="2882821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5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方正姚体" panose="02010601030101010101" charset="-122"/>
                  </a:rPr>
                  <a:t>3</a:t>
                </a:r>
                <a:endParaRPr lang="zh-CN" altLang="en-US" sz="15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方正姚体" panose="02010601030101010101" charset="-122"/>
                </a:endParaRPr>
              </a:p>
            </p:txBody>
          </p:sp>
          <p:sp>
            <p:nvSpPr>
              <p:cNvPr id="45" name="iSľîdè">
                <a:extLst>
                  <a:ext uri="{FF2B5EF4-FFF2-40B4-BE49-F238E27FC236}">
                    <a16:creationId xmlns:a16="http://schemas.microsoft.com/office/drawing/2014/main" id="{009C443B-BE5C-4A94-AF85-FA24950F7AC3}"/>
                  </a:ext>
                </a:extLst>
              </p:cNvPr>
              <p:cNvSpPr txBox="1"/>
              <p:nvPr/>
            </p:nvSpPr>
            <p:spPr>
              <a:xfrm>
                <a:off x="1151650" y="4342712"/>
                <a:ext cx="2410141" cy="52705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 anchorCtr="0"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历程与收获</a:t>
                </a:r>
                <a:endParaRPr lang="vi-VN" sz="3200" b="1" dirty="0">
                  <a:solidFill>
                    <a:schemeClr val="bg1"/>
                  </a:solidFill>
                  <a:latin typeface="+mn-ea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10023B48-C306-4E05-B86A-637A208361AE}"/>
                  </a:ext>
                </a:extLst>
              </p:cNvPr>
              <p:cNvSpPr/>
              <p:nvPr/>
            </p:nvSpPr>
            <p:spPr>
              <a:xfrm>
                <a:off x="1316354" y="4063721"/>
                <a:ext cx="1242223" cy="390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47" name="图片 46">
              <a:extLst>
                <a:ext uri="{FF2B5EF4-FFF2-40B4-BE49-F238E27FC236}">
                  <a16:creationId xmlns:a16="http://schemas.microsoft.com/office/drawing/2014/main" id="{C7FB56D8-D7BA-4E86-9F87-0248FC588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2" t="5055" r="5187" b="14803"/>
            <a:stretch>
              <a:fillRect/>
            </a:stretch>
          </p:blipFill>
          <p:spPr>
            <a:xfrm>
              <a:off x="8015314" y="2128632"/>
              <a:ext cx="1619740" cy="1420533"/>
            </a:xfrm>
            <a:prstGeom prst="rect">
              <a:avLst/>
            </a:prstGeom>
            <a:effectLst>
              <a:outerShdw blurRad="50800" dist="38100" dir="13500000" algn="br" rotWithShape="0">
                <a:prstClr val="black">
                  <a:alpha val="20000"/>
                </a:prstClr>
              </a:outerShdw>
            </a:effectLst>
          </p:spPr>
        </p:pic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9F4FD6D5-4078-452F-AAEB-92BFBBA700C4}"/>
              </a:ext>
            </a:extLst>
          </p:cNvPr>
          <p:cNvGrpSpPr/>
          <p:nvPr/>
        </p:nvGrpSpPr>
        <p:grpSpPr>
          <a:xfrm>
            <a:off x="4934523" y="1217069"/>
            <a:ext cx="2866384" cy="4570103"/>
            <a:chOff x="4887536" y="1536182"/>
            <a:chExt cx="2903505" cy="4250990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3B179B79-306E-428D-963C-9EA82817568C}"/>
                </a:ext>
              </a:extLst>
            </p:cNvPr>
            <p:cNvGrpSpPr/>
            <p:nvPr/>
          </p:nvGrpSpPr>
          <p:grpSpPr>
            <a:xfrm>
              <a:off x="4887536" y="1536182"/>
              <a:ext cx="2903505" cy="4250990"/>
              <a:chOff x="1055440" y="1696683"/>
              <a:chExt cx="2903505" cy="4250990"/>
            </a:xfrm>
          </p:grpSpPr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AE6D8500-D62B-4A61-968C-8472AE1C5487}"/>
                  </a:ext>
                </a:extLst>
              </p:cNvPr>
              <p:cNvSpPr/>
              <p:nvPr/>
            </p:nvSpPr>
            <p:spPr>
              <a:xfrm>
                <a:off x="1055440" y="2348880"/>
                <a:ext cx="2448272" cy="3598793"/>
              </a:xfrm>
              <a:prstGeom prst="roundRect">
                <a:avLst>
                  <a:gd name="adj" fmla="val 5773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E796ADB9-EDAB-43BC-AE38-3BAE5156612E}"/>
                  </a:ext>
                </a:extLst>
              </p:cNvPr>
              <p:cNvSpPr txBox="1"/>
              <p:nvPr/>
            </p:nvSpPr>
            <p:spPr>
              <a:xfrm>
                <a:off x="1823940" y="1696683"/>
                <a:ext cx="2135005" cy="321187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5000" dirty="0">
                    <a:solidFill>
                      <a:schemeClr val="tx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方正姚体" panose="02010601030101010101" charset="-122"/>
                  </a:rPr>
                  <a:t>2</a:t>
                </a:r>
                <a:endParaRPr lang="zh-CN" altLang="en-US" sz="15000" dirty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方正姚体" panose="02010601030101010101" charset="-122"/>
                </a:endParaRPr>
              </a:p>
            </p:txBody>
          </p:sp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F11C2783-B5F7-4697-97E4-65B770BC207F}"/>
                  </a:ext>
                </a:extLst>
              </p:cNvPr>
              <p:cNvGrpSpPr/>
              <p:nvPr/>
            </p:nvGrpSpPr>
            <p:grpSpPr>
              <a:xfrm>
                <a:off x="1074505" y="3959431"/>
                <a:ext cx="2466377" cy="962243"/>
                <a:chOff x="2047521" y="1552641"/>
                <a:chExt cx="2466377" cy="962243"/>
              </a:xfrm>
            </p:grpSpPr>
            <p:sp>
              <p:nvSpPr>
                <p:cNvPr id="20" name="iSľîdè">
                  <a:extLst>
                    <a:ext uri="{FF2B5EF4-FFF2-40B4-BE49-F238E27FC236}">
                      <a16:creationId xmlns:a16="http://schemas.microsoft.com/office/drawing/2014/main" id="{CE95157B-B9AD-42A8-9A46-C6B827E59523}"/>
                    </a:ext>
                  </a:extLst>
                </p:cNvPr>
                <p:cNvSpPr txBox="1"/>
                <p:nvPr/>
              </p:nvSpPr>
              <p:spPr>
                <a:xfrm>
                  <a:off x="2047521" y="1552641"/>
                  <a:ext cx="2410141" cy="527057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rtlCol="0" anchor="b" anchorCtr="0">
                  <a:noAutofit/>
                </a:bodyPr>
                <a:lstStyle/>
                <a:p>
                  <a:pPr>
                    <a:lnSpc>
                      <a:spcPct val="150000"/>
                    </a:lnSpc>
                  </a:pPr>
                  <a:endParaRPr lang="vi-VN" sz="2200" b="1" dirty="0">
                    <a:solidFill>
                      <a:schemeClr val="bg1"/>
                    </a:solidFill>
                    <a:latin typeface="+mn-ea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1" name="í$1îḓê">
                  <a:extLst>
                    <a:ext uri="{FF2B5EF4-FFF2-40B4-BE49-F238E27FC236}">
                      <a16:creationId xmlns:a16="http://schemas.microsoft.com/office/drawing/2014/main" id="{1DC8C7E1-D5F5-436D-B7FD-ED0A6B4DA146}"/>
                    </a:ext>
                  </a:extLst>
                </p:cNvPr>
                <p:cNvSpPr txBox="1"/>
                <p:nvPr/>
              </p:nvSpPr>
              <p:spPr>
                <a:xfrm>
                  <a:off x="2103757" y="1816169"/>
                  <a:ext cx="2410141" cy="698715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rtlCol="0" anchor="t" anchorCtr="0">
                  <a:noAutofit/>
                </a:bodyPr>
                <a:lstStyle/>
                <a:p>
                  <a:pPr>
                    <a:lnSpc>
                      <a:spcPct val="150000"/>
                    </a:lnSpc>
                    <a:buSzPct val="25000"/>
                    <a:defRPr/>
                  </a:pPr>
                  <a:r>
                    <a:rPr lang="zh-CN" altLang="en-US" sz="3000" b="1" dirty="0">
                      <a:solidFill>
                        <a:schemeClr val="tx2">
                          <a:lumMod val="50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效果演示</a:t>
                  </a:r>
                  <a:endParaRPr lang="en-US" altLang="zh-CN" sz="3000" b="1" dirty="0">
                    <a:solidFill>
                      <a:schemeClr val="tx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FEB4EFC5-AFDF-4320-85B3-54DBDD8E956A}"/>
                  </a:ext>
                </a:extLst>
              </p:cNvPr>
              <p:cNvSpPr/>
              <p:nvPr/>
            </p:nvSpPr>
            <p:spPr>
              <a:xfrm>
                <a:off x="1127448" y="3959431"/>
                <a:ext cx="1103007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B9137959-3871-48C0-A7DB-7997189444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488" r="25983" b="10243"/>
            <a:stretch>
              <a:fillRect/>
            </a:stretch>
          </p:blipFill>
          <p:spPr>
            <a:xfrm rot="439442">
              <a:off x="5208685" y="2293005"/>
              <a:ext cx="814836" cy="13170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200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14:vortex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椭圆 46"/>
          <p:cNvSpPr/>
          <p:nvPr/>
        </p:nvSpPr>
        <p:spPr>
          <a:xfrm>
            <a:off x="9288747" y="1642847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/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6724" y="1273185"/>
            <a:ext cx="3021748" cy="3021748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5187" b="14803"/>
          <a:stretch>
            <a:fillRect/>
          </a:stretch>
        </p:blipFill>
        <p:spPr>
          <a:xfrm>
            <a:off x="9170011" y="2616208"/>
            <a:ext cx="3016194" cy="264524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grpSp>
        <p:nvGrpSpPr>
          <p:cNvPr id="79" name="组合 78"/>
          <p:cNvGrpSpPr/>
          <p:nvPr/>
        </p:nvGrpSpPr>
        <p:grpSpPr>
          <a:xfrm>
            <a:off x="740507" y="6156020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5200337" y="696305"/>
            <a:ext cx="1149345" cy="580926"/>
            <a:chOff x="3765106" y="-17180"/>
            <a:chExt cx="1609398" cy="813455"/>
          </a:xfrm>
        </p:grpSpPr>
        <p:sp>
          <p:nvSpPr>
            <p:cNvPr id="86" name="等腰三角形 85"/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/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9" name="任意多边形: 形状 118"/>
          <p:cNvSpPr/>
          <p:nvPr/>
        </p:nvSpPr>
        <p:spPr>
          <a:xfrm>
            <a:off x="6872446" y="6309320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2531556" y="1992013"/>
            <a:ext cx="7192846" cy="3269435"/>
            <a:chOff x="1061658" y="942543"/>
            <a:chExt cx="10137805" cy="4756210"/>
          </a:xfrm>
        </p:grpSpPr>
        <p:sp>
          <p:nvSpPr>
            <p:cNvPr id="69" name="矩形: 圆角 68"/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: 圆角 69"/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24741" y="3501008"/>
            <a:ext cx="3643467" cy="1032112"/>
            <a:chOff x="7804543" y="905610"/>
            <a:chExt cx="3643467" cy="1032112"/>
          </a:xfrm>
        </p:grpSpPr>
        <p:sp>
          <p:nvSpPr>
            <p:cNvPr id="72" name="文本框 71"/>
            <p:cNvSpPr txBox="1"/>
            <p:nvPr/>
          </p:nvSpPr>
          <p:spPr>
            <a:xfrm>
              <a:off x="7804543" y="905610"/>
              <a:ext cx="364346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4500" b="1" dirty="0">
                  <a:ln w="6350">
                    <a:noFill/>
                  </a:ln>
                  <a:solidFill>
                    <a:schemeClr val="accent6">
                      <a:lumMod val="7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作品简介</a:t>
              </a:r>
            </a:p>
          </p:txBody>
        </p:sp>
        <p:sp>
          <p:nvSpPr>
            <p:cNvPr id="73" name="矩形 72"/>
            <p:cNvSpPr/>
            <p:nvPr/>
          </p:nvSpPr>
          <p:spPr>
            <a:xfrm>
              <a:off x="8318058" y="1691501"/>
              <a:ext cx="257708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 defTabSz="914400">
                <a:defRPr/>
              </a:pPr>
              <a:r>
                <a:rPr lang="en-US" altLang="zh-CN" sz="1000" spc="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Brief introduction</a:t>
              </a:r>
              <a:endParaRPr lang="zh-CN" altLang="en-US" sz="1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587724" y="2535229"/>
            <a:ext cx="1047863" cy="864000"/>
            <a:chOff x="6494436" y="1280952"/>
            <a:chExt cx="1047863" cy="864000"/>
          </a:xfrm>
        </p:grpSpPr>
        <p:sp>
          <p:nvSpPr>
            <p:cNvPr id="75" name="六边形 74"/>
            <p:cNvSpPr/>
            <p:nvPr/>
          </p:nvSpPr>
          <p:spPr>
            <a:xfrm>
              <a:off x="6494436" y="1280952"/>
              <a:ext cx="1008000" cy="864000"/>
            </a:xfrm>
            <a:prstGeom prst="hexagon">
              <a:avLst/>
            </a:prstGeom>
            <a:solidFill>
              <a:srgbClr val="20A6E3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6633129" y="1404437"/>
              <a:ext cx="909170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l"/>
              <a:r>
                <a:rPr lang="en-US" altLang="zh-CN" sz="39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01</a:t>
              </a:r>
              <a:endParaRPr lang="zh-CN" altLang="en-US" sz="3900" dirty="0">
                <a:ln w="6350"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rush"/>
      </p:transition>
    </mc:Choice>
    <mc:Fallback xmlns="">
      <p:transition spd="slow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作品简介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DC6730E-9EC2-4455-919C-41EFB09B9790}"/>
              </a:ext>
            </a:extLst>
          </p:cNvPr>
          <p:cNvGrpSpPr/>
          <p:nvPr/>
        </p:nvGrpSpPr>
        <p:grpSpPr>
          <a:xfrm>
            <a:off x="1488952" y="1053757"/>
            <a:ext cx="2016223" cy="1007091"/>
            <a:chOff x="1192307" y="1556792"/>
            <a:chExt cx="2016223" cy="1007091"/>
          </a:xfrm>
        </p:grpSpPr>
        <p:sp>
          <p:nvSpPr>
            <p:cNvPr id="12" name="îšḻïdé"/>
            <p:cNvSpPr txBox="1"/>
            <p:nvPr/>
          </p:nvSpPr>
          <p:spPr>
            <a:xfrm>
              <a:off x="1192307" y="1556792"/>
              <a:ext cx="2016223" cy="10070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buSzPct val="25000"/>
              </a:pPr>
              <a:r>
                <a:rPr lang="zh-CN" altLang="en-US" sz="3000" b="1" kern="100" dirty="0">
                  <a:solidFill>
                    <a:schemeClr val="accent1">
                      <a:lumMod val="75000"/>
                    </a:schemeClr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rPr>
                <a:t>设计理念</a:t>
              </a:r>
              <a:endParaRPr lang="en-US" sz="3000" b="1" kern="100" dirty="0">
                <a:solidFill>
                  <a:schemeClr val="accent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264517" y="1770774"/>
              <a:ext cx="1800000" cy="0"/>
            </a:xfrm>
            <a:prstGeom prst="line">
              <a:avLst/>
            </a:prstGeom>
            <a:ln w="34925">
              <a:solidFill>
                <a:srgbClr val="28A0D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形 5" descr="越野滑雪">
            <a:extLst>
              <a:ext uri="{FF2B5EF4-FFF2-40B4-BE49-F238E27FC236}">
                <a16:creationId xmlns:a16="http://schemas.microsoft.com/office/drawing/2014/main" id="{A7F7BCB4-F365-4FAD-B017-3B4E79A3C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400" y="1068741"/>
            <a:ext cx="798099" cy="798099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D68651CE-D9D5-4CE0-B925-D4365EF44F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816" y="2284542"/>
            <a:ext cx="3416111" cy="3205451"/>
          </a:xfrm>
          <a:prstGeom prst="rect">
            <a:avLst/>
          </a:prstGeom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C33E6DE1-2DC0-4A49-9742-364D070A6C7B}"/>
              </a:ext>
            </a:extLst>
          </p:cNvPr>
          <p:cNvGrpSpPr/>
          <p:nvPr/>
        </p:nvGrpSpPr>
        <p:grpSpPr>
          <a:xfrm>
            <a:off x="1785813" y="2204864"/>
            <a:ext cx="5308006" cy="3560363"/>
            <a:chOff x="1235227" y="2518956"/>
            <a:chExt cx="5308006" cy="3560363"/>
          </a:xfrm>
        </p:grpSpPr>
        <p:sp>
          <p:nvSpPr>
            <p:cNvPr id="13" name="isļíḑè"/>
            <p:cNvSpPr txBox="1"/>
            <p:nvPr/>
          </p:nvSpPr>
          <p:spPr>
            <a:xfrm>
              <a:off x="1235365" y="2527442"/>
              <a:ext cx="1735341" cy="541518"/>
            </a:xfrm>
            <a:prstGeom prst="rect">
              <a:avLst/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生动的</a:t>
              </a:r>
              <a:r>
                <a:rPr lang="en-US" altLang="zh-CN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2D</a:t>
              </a:r>
              <a:r>
                <a:rPr lang="zh-CN" altLang="zh-CN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画面</a:t>
              </a:r>
              <a:endParaRPr lang="en-US" altLang="zh-CN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17" name="图形 16" descr="v 形箭头">
              <a:extLst>
                <a:ext uri="{FF2B5EF4-FFF2-40B4-BE49-F238E27FC236}">
                  <a16:creationId xmlns:a16="http://schemas.microsoft.com/office/drawing/2014/main" id="{1027EB5A-FFCB-479B-8284-5CD562860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157842" y="2888841"/>
              <a:ext cx="1281974" cy="645445"/>
            </a:xfrm>
            <a:prstGeom prst="rect">
              <a:avLst/>
            </a:prstGeom>
          </p:spPr>
        </p:pic>
        <p:sp>
          <p:nvSpPr>
            <p:cNvPr id="39" name="isļíḑè">
              <a:extLst>
                <a:ext uri="{FF2B5EF4-FFF2-40B4-BE49-F238E27FC236}">
                  <a16:creationId xmlns:a16="http://schemas.microsoft.com/office/drawing/2014/main" id="{2BD05664-F286-445C-9EBF-14DC7E971854}"/>
                </a:ext>
              </a:extLst>
            </p:cNvPr>
            <p:cNvSpPr txBox="1"/>
            <p:nvPr/>
          </p:nvSpPr>
          <p:spPr>
            <a:xfrm>
              <a:off x="1235228" y="4495449"/>
              <a:ext cx="1735341" cy="541518"/>
            </a:xfrm>
            <a:prstGeom prst="rect">
              <a:avLst/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记录所获奖章</a:t>
              </a:r>
              <a:endParaRPr lang="en-US" altLang="zh-CN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1" name="isļíḑè">
              <a:extLst>
                <a:ext uri="{FF2B5EF4-FFF2-40B4-BE49-F238E27FC236}">
                  <a16:creationId xmlns:a16="http://schemas.microsoft.com/office/drawing/2014/main" id="{E992D69B-71C1-42E9-9DD2-DC16128BF48B}"/>
                </a:ext>
              </a:extLst>
            </p:cNvPr>
            <p:cNvSpPr txBox="1"/>
            <p:nvPr/>
          </p:nvSpPr>
          <p:spPr>
            <a:xfrm>
              <a:off x="4599018" y="4495449"/>
              <a:ext cx="1944215" cy="541518"/>
            </a:xfrm>
            <a:prstGeom prst="rect">
              <a:avLst/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冬奥夺得奖牌</a:t>
              </a:r>
              <a:endParaRPr lang="en-US" altLang="zh-CN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2" name="isļíḑè">
              <a:extLst>
                <a:ext uri="{FF2B5EF4-FFF2-40B4-BE49-F238E27FC236}">
                  <a16:creationId xmlns:a16="http://schemas.microsoft.com/office/drawing/2014/main" id="{F0766FB4-4524-4805-9503-FFD10048E131}"/>
                </a:ext>
              </a:extLst>
            </p:cNvPr>
            <p:cNvSpPr txBox="1"/>
            <p:nvPr/>
          </p:nvSpPr>
          <p:spPr>
            <a:xfrm>
              <a:off x="4583834" y="2518956"/>
              <a:ext cx="1936890" cy="541518"/>
            </a:xfrm>
            <a:prstGeom prst="rect">
              <a:avLst/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真实滑雪场景</a:t>
              </a:r>
              <a:endParaRPr lang="en-US" altLang="zh-CN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5" name="isļíḑè">
              <a:extLst>
                <a:ext uri="{FF2B5EF4-FFF2-40B4-BE49-F238E27FC236}">
                  <a16:creationId xmlns:a16="http://schemas.microsoft.com/office/drawing/2014/main" id="{D1FF6F54-53DF-495C-AC92-DBAA2386E3C2}"/>
                </a:ext>
              </a:extLst>
            </p:cNvPr>
            <p:cNvSpPr txBox="1"/>
            <p:nvPr/>
          </p:nvSpPr>
          <p:spPr>
            <a:xfrm>
              <a:off x="4599018" y="3457572"/>
              <a:ext cx="1921706" cy="541518"/>
            </a:xfrm>
            <a:prstGeom prst="rect">
              <a:avLst/>
            </a:pr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真实滑雪赛程</a:t>
              </a:r>
              <a:endParaRPr lang="en-US" altLang="zh-CN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3" name="isļíḑè">
              <a:extLst>
                <a:ext uri="{FF2B5EF4-FFF2-40B4-BE49-F238E27FC236}">
                  <a16:creationId xmlns:a16="http://schemas.microsoft.com/office/drawing/2014/main" id="{ED2DBFD6-833D-4C54-8E83-FF37A7BCF08B}"/>
                </a:ext>
              </a:extLst>
            </p:cNvPr>
            <p:cNvSpPr txBox="1"/>
            <p:nvPr/>
          </p:nvSpPr>
          <p:spPr>
            <a:xfrm>
              <a:off x="1235227" y="5537801"/>
              <a:ext cx="1735341" cy="541518"/>
            </a:xfrm>
            <a:prstGeom prst="rect">
              <a:avLst/>
            </a:pr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冰面打滑失控</a:t>
              </a:r>
              <a:endParaRPr lang="en-US" altLang="zh-CN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4" name="isļíḑè">
              <a:extLst>
                <a:ext uri="{FF2B5EF4-FFF2-40B4-BE49-F238E27FC236}">
                  <a16:creationId xmlns:a16="http://schemas.microsoft.com/office/drawing/2014/main" id="{B58DD6CB-9050-47E1-A79D-9B80F4BAAE81}"/>
                </a:ext>
              </a:extLst>
            </p:cNvPr>
            <p:cNvSpPr txBox="1"/>
            <p:nvPr/>
          </p:nvSpPr>
          <p:spPr>
            <a:xfrm>
              <a:off x="1235228" y="3457572"/>
              <a:ext cx="1735341" cy="541518"/>
            </a:xfrm>
            <a:prstGeom prst="rect">
              <a:avLst/>
            </a:pr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700</a:t>
              </a:r>
              <a:r>
                <a:rPr lang="zh-CN" altLang="en-US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米赛道长度</a:t>
              </a:r>
              <a:endParaRPr lang="en-US" altLang="zh-CN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5" name="isļíḑè">
              <a:extLst>
                <a:ext uri="{FF2B5EF4-FFF2-40B4-BE49-F238E27FC236}">
                  <a16:creationId xmlns:a16="http://schemas.microsoft.com/office/drawing/2014/main" id="{55E0FFBC-8C4E-41FF-8BA2-3B9AE0EEE303}"/>
                </a:ext>
              </a:extLst>
            </p:cNvPr>
            <p:cNvSpPr txBox="1"/>
            <p:nvPr/>
          </p:nvSpPr>
          <p:spPr>
            <a:xfrm>
              <a:off x="4599018" y="5533326"/>
              <a:ext cx="1944215" cy="541518"/>
            </a:xfrm>
            <a:prstGeom prst="rect">
              <a:avLst/>
            </a:pr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比赛打滑失误</a:t>
              </a:r>
              <a:endParaRPr lang="en-US" altLang="zh-CN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56" name="图形 55" descr="v 形箭头">
              <a:extLst>
                <a:ext uri="{FF2B5EF4-FFF2-40B4-BE49-F238E27FC236}">
                  <a16:creationId xmlns:a16="http://schemas.microsoft.com/office/drawing/2014/main" id="{7344FC96-2B5B-449F-B6F9-79D4B097B0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157842" y="4880408"/>
              <a:ext cx="1281974" cy="645445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箭头: 右 12">
            <a:extLst>
              <a:ext uri="{FF2B5EF4-FFF2-40B4-BE49-F238E27FC236}">
                <a16:creationId xmlns:a16="http://schemas.microsoft.com/office/drawing/2014/main" id="{37FA4FA1-5130-4D1D-990B-A039D7C0909C}"/>
              </a:ext>
            </a:extLst>
          </p:cNvPr>
          <p:cNvSpPr/>
          <p:nvPr/>
        </p:nvSpPr>
        <p:spPr>
          <a:xfrm>
            <a:off x="4063625" y="2549319"/>
            <a:ext cx="1015171" cy="663657"/>
          </a:xfrm>
          <a:prstGeom prst="rightArrow">
            <a:avLst>
              <a:gd name="adj1" fmla="val 47744"/>
              <a:gd name="adj2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4385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作品简介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200313" y="3837348"/>
            <a:ext cx="1943359" cy="959804"/>
            <a:chOff x="1127449" y="1478219"/>
            <a:chExt cx="2016224" cy="1007091"/>
          </a:xfrm>
        </p:grpSpPr>
        <p:sp>
          <p:nvSpPr>
            <p:cNvPr id="32" name="îšḻïdé"/>
            <p:cNvSpPr txBox="1"/>
            <p:nvPr/>
          </p:nvSpPr>
          <p:spPr>
            <a:xfrm>
              <a:off x="1127449" y="1478219"/>
              <a:ext cx="2016224" cy="10070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buSzPct val="25000"/>
              </a:pPr>
              <a:r>
                <a:rPr lang="en-US" altLang="zh-CN" sz="3000" b="1" kern="100" dirty="0">
                  <a:solidFill>
                    <a:schemeClr val="accent1">
                      <a:lumMod val="75000"/>
                    </a:schemeClr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rPr>
                <a:t>UI</a:t>
              </a:r>
              <a:r>
                <a:rPr lang="zh-CN" altLang="en-US" sz="3000" b="1" kern="100" dirty="0">
                  <a:solidFill>
                    <a:schemeClr val="accent1">
                      <a:lumMod val="75000"/>
                    </a:schemeClr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rPr>
                <a:t>设计</a:t>
              </a:r>
              <a:endParaRPr lang="en-US" sz="3000" b="1" kern="100" dirty="0">
                <a:solidFill>
                  <a:schemeClr val="accent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1199656" y="1629331"/>
              <a:ext cx="1800000" cy="0"/>
            </a:xfrm>
            <a:prstGeom prst="line">
              <a:avLst/>
            </a:prstGeom>
            <a:ln w="34925">
              <a:solidFill>
                <a:srgbClr val="28A0D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240" y="1916832"/>
            <a:ext cx="2977284" cy="3578466"/>
          </a:xfrm>
          <a:prstGeom prst="rect">
            <a:avLst/>
          </a:prstGeom>
        </p:spPr>
      </p:pic>
      <p:sp>
        <p:nvSpPr>
          <p:cNvPr id="18" name="îšḻïdé"/>
          <p:cNvSpPr txBox="1"/>
          <p:nvPr/>
        </p:nvSpPr>
        <p:spPr>
          <a:xfrm>
            <a:off x="1127449" y="1269781"/>
            <a:ext cx="1944215" cy="100709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buSzPct val="25000"/>
            </a:pPr>
            <a:r>
              <a:rPr lang="zh-CN" altLang="en-US" sz="3000" b="1" kern="100" dirty="0">
                <a:solidFill>
                  <a:schemeClr val="accent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音效设计</a:t>
            </a:r>
            <a:endParaRPr lang="en-US" sz="3000" b="1" kern="100" dirty="0">
              <a:solidFill>
                <a:schemeClr val="accent1">
                  <a:lumMod val="7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1199660" y="1412776"/>
            <a:ext cx="1800000" cy="0"/>
          </a:xfrm>
          <a:prstGeom prst="line">
            <a:avLst/>
          </a:prstGeom>
          <a:ln w="34925">
            <a:solidFill>
              <a:srgbClr val="28A0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189AA20E-62C5-4258-9F3D-09A83424C369}"/>
              </a:ext>
            </a:extLst>
          </p:cNvPr>
          <p:cNvGrpSpPr/>
          <p:nvPr/>
        </p:nvGrpSpPr>
        <p:grpSpPr>
          <a:xfrm>
            <a:off x="1644512" y="2223176"/>
            <a:ext cx="2434939" cy="1349840"/>
            <a:chOff x="1644512" y="2085649"/>
            <a:chExt cx="2434939" cy="1349840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F8D038F4-3415-4D6C-AC03-F7F0DF574CA9}"/>
                </a:ext>
              </a:extLst>
            </p:cNvPr>
            <p:cNvSpPr/>
            <p:nvPr/>
          </p:nvSpPr>
          <p:spPr>
            <a:xfrm>
              <a:off x="1644512" y="2132855"/>
              <a:ext cx="2378180" cy="129613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isļíḑè">
              <a:extLst>
                <a:ext uri="{FF2B5EF4-FFF2-40B4-BE49-F238E27FC236}">
                  <a16:creationId xmlns:a16="http://schemas.microsoft.com/office/drawing/2014/main" id="{C46CB7DC-6DFA-450B-82DB-52DA175ECE1B}"/>
                </a:ext>
              </a:extLst>
            </p:cNvPr>
            <p:cNvSpPr txBox="1"/>
            <p:nvPr/>
          </p:nvSpPr>
          <p:spPr>
            <a:xfrm>
              <a:off x="2153919" y="2085649"/>
              <a:ext cx="1421801" cy="5770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9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游戏主界面</a:t>
              </a:r>
            </a:p>
          </p:txBody>
        </p:sp>
        <p:sp>
          <p:nvSpPr>
            <p:cNvPr id="22" name="isļíḑè">
              <a:extLst>
                <a:ext uri="{FF2B5EF4-FFF2-40B4-BE49-F238E27FC236}">
                  <a16:creationId xmlns:a16="http://schemas.microsoft.com/office/drawing/2014/main" id="{AF3BF9C8-60F9-4336-A734-AF6EE3530307}"/>
                </a:ext>
              </a:extLst>
            </p:cNvPr>
            <p:cNvSpPr txBox="1"/>
            <p:nvPr/>
          </p:nvSpPr>
          <p:spPr>
            <a:xfrm>
              <a:off x="2153918" y="2467910"/>
              <a:ext cx="1421802" cy="5770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9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游戏过程中</a:t>
              </a:r>
            </a:p>
          </p:txBody>
        </p:sp>
        <p:sp>
          <p:nvSpPr>
            <p:cNvPr id="25" name="isļíḑè">
              <a:extLst>
                <a:ext uri="{FF2B5EF4-FFF2-40B4-BE49-F238E27FC236}">
                  <a16:creationId xmlns:a16="http://schemas.microsoft.com/office/drawing/2014/main" id="{D70977A3-57E4-461C-BC9D-FC01CFDFC4A8}"/>
                </a:ext>
              </a:extLst>
            </p:cNvPr>
            <p:cNvSpPr txBox="1"/>
            <p:nvPr/>
          </p:nvSpPr>
          <p:spPr>
            <a:xfrm>
              <a:off x="1701272" y="2858433"/>
              <a:ext cx="2378179" cy="5770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9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障碍物、冰面、棋子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49FA44C-399F-4255-AA9F-5D8520150297}"/>
              </a:ext>
            </a:extLst>
          </p:cNvPr>
          <p:cNvGrpSpPr/>
          <p:nvPr/>
        </p:nvGrpSpPr>
        <p:grpSpPr>
          <a:xfrm>
            <a:off x="5090508" y="2242795"/>
            <a:ext cx="2054194" cy="1330221"/>
            <a:chOff x="4893527" y="2113987"/>
            <a:chExt cx="2054194" cy="1330221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375C8619-1547-47F4-8338-515AC66A5E31}"/>
                </a:ext>
              </a:extLst>
            </p:cNvPr>
            <p:cNvSpPr/>
            <p:nvPr/>
          </p:nvSpPr>
          <p:spPr>
            <a:xfrm>
              <a:off x="4893527" y="2117011"/>
              <a:ext cx="2054194" cy="127885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isļíḑè">
              <a:extLst>
                <a:ext uri="{FF2B5EF4-FFF2-40B4-BE49-F238E27FC236}">
                  <a16:creationId xmlns:a16="http://schemas.microsoft.com/office/drawing/2014/main" id="{BB1972FC-F5B0-4698-BFE2-04DCCCE6AF02}"/>
                </a:ext>
              </a:extLst>
            </p:cNvPr>
            <p:cNvSpPr txBox="1"/>
            <p:nvPr/>
          </p:nvSpPr>
          <p:spPr>
            <a:xfrm>
              <a:off x="5340827" y="2867152"/>
              <a:ext cx="1223280" cy="5770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9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特定音效</a:t>
              </a:r>
            </a:p>
          </p:txBody>
        </p:sp>
        <p:sp>
          <p:nvSpPr>
            <p:cNvPr id="24" name="isļíḑè">
              <a:extLst>
                <a:ext uri="{FF2B5EF4-FFF2-40B4-BE49-F238E27FC236}">
                  <a16:creationId xmlns:a16="http://schemas.microsoft.com/office/drawing/2014/main" id="{D94B6BBE-E75B-46B5-8336-85A883EEBFD3}"/>
                </a:ext>
              </a:extLst>
            </p:cNvPr>
            <p:cNvSpPr txBox="1"/>
            <p:nvPr/>
          </p:nvSpPr>
          <p:spPr>
            <a:xfrm>
              <a:off x="4985479" y="2113987"/>
              <a:ext cx="1928304" cy="5770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9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舒缓欢快型音乐</a:t>
              </a:r>
            </a:p>
          </p:txBody>
        </p:sp>
        <p:sp>
          <p:nvSpPr>
            <p:cNvPr id="26" name="isļíḑè">
              <a:extLst>
                <a:ext uri="{FF2B5EF4-FFF2-40B4-BE49-F238E27FC236}">
                  <a16:creationId xmlns:a16="http://schemas.microsoft.com/office/drawing/2014/main" id="{868F37F7-F55A-4B2D-A680-3192BA5202F8}"/>
                </a:ext>
              </a:extLst>
            </p:cNvPr>
            <p:cNvSpPr txBox="1"/>
            <p:nvPr/>
          </p:nvSpPr>
          <p:spPr>
            <a:xfrm>
              <a:off x="4978189" y="2492394"/>
              <a:ext cx="1928304" cy="57705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9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紧张急促型音乐</a:t>
              </a:r>
            </a:p>
          </p:txBody>
        </p:sp>
      </p:grpSp>
      <p:sp>
        <p:nvSpPr>
          <p:cNvPr id="41" name="isļíḑè">
            <a:extLst>
              <a:ext uri="{FF2B5EF4-FFF2-40B4-BE49-F238E27FC236}">
                <a16:creationId xmlns:a16="http://schemas.microsoft.com/office/drawing/2014/main" id="{456172FF-3F32-438A-919A-0E699D8A55CE}"/>
              </a:ext>
            </a:extLst>
          </p:cNvPr>
          <p:cNvSpPr txBox="1"/>
          <p:nvPr/>
        </p:nvSpPr>
        <p:spPr>
          <a:xfrm>
            <a:off x="1701272" y="4233936"/>
            <a:ext cx="6435120" cy="186944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US" altLang="zh-CN" sz="20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以</a:t>
            </a:r>
            <a:r>
              <a:rPr lang="zh-CN" altLang="zh-CN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冰雪、</a:t>
            </a:r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冬</a:t>
            </a:r>
            <a:r>
              <a:rPr lang="zh-CN" altLang="zh-CN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奥</a:t>
            </a:r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</a:t>
            </a:r>
            <a:r>
              <a:rPr lang="zh-CN" altLang="zh-CN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主题元素</a:t>
            </a:r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r>
              <a:rPr lang="zh-CN" altLang="zh-CN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以北京冬奥会为</a:t>
            </a:r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</a:t>
            </a:r>
            <a:r>
              <a:rPr lang="zh-CN" altLang="zh-CN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背景</a:t>
            </a:r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r>
              <a:rPr lang="zh-CN" altLang="zh-CN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以</a:t>
            </a:r>
            <a:r>
              <a:rPr lang="zh-CN" altLang="en-US" sz="20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冬奥会吉祥物冰墩墩、雪容融为游戏角色进行设计。</a:t>
            </a:r>
            <a:endParaRPr lang="en-US" altLang="zh-CN" sz="20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作品简介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63999" y="1268760"/>
            <a:ext cx="8922673" cy="1562205"/>
            <a:chOff x="588341" y="1427274"/>
            <a:chExt cx="7866084" cy="1562205"/>
          </a:xfrm>
        </p:grpSpPr>
        <p:grpSp>
          <p:nvGrpSpPr>
            <p:cNvPr id="19" name="íṥļíḓé"/>
            <p:cNvGrpSpPr/>
            <p:nvPr/>
          </p:nvGrpSpPr>
          <p:grpSpPr>
            <a:xfrm>
              <a:off x="588341" y="1427274"/>
              <a:ext cx="7866084" cy="1562205"/>
              <a:chOff x="6086163" y="905701"/>
              <a:chExt cx="6535622" cy="1562205"/>
            </a:xfrm>
          </p:grpSpPr>
          <p:sp>
            <p:nvSpPr>
              <p:cNvPr id="21" name="îšḻïdé"/>
              <p:cNvSpPr txBox="1"/>
              <p:nvPr/>
            </p:nvSpPr>
            <p:spPr>
              <a:xfrm>
                <a:off x="6086163" y="905701"/>
                <a:ext cx="1555545" cy="10070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>
                  <a:buSzPct val="25000"/>
                </a:pPr>
                <a:r>
                  <a:rPr lang="zh-CN" altLang="en-US" sz="3000" b="1" kern="100" dirty="0">
                    <a:solidFill>
                      <a:schemeClr val="accent1">
                        <a:lumMod val="7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图标选择</a:t>
                </a:r>
                <a:endParaRPr lang="en-US" sz="3000" b="1" kern="100" dirty="0">
                  <a:solidFill>
                    <a:schemeClr val="accent1">
                      <a:lumMod val="75000"/>
                    </a:schemeClr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isļíḑè"/>
              <p:cNvSpPr txBox="1"/>
              <p:nvPr/>
            </p:nvSpPr>
            <p:spPr>
              <a:xfrm>
                <a:off x="6399607" y="1794627"/>
                <a:ext cx="6222178" cy="67327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zh-CN" altLang="en-US" sz="2000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采用投票的方式对游戏图标进行选择，选出更令用户满意的图标，并普及冬奥会相关知识。</a:t>
                </a:r>
                <a:endParaRPr lang="en-US" altLang="zh-CN" sz="2000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0" name="直接连接符 19"/>
            <p:cNvCxnSpPr/>
            <p:nvPr/>
          </p:nvCxnSpPr>
          <p:spPr>
            <a:xfrm>
              <a:off x="660550" y="1571290"/>
              <a:ext cx="1800000" cy="0"/>
            </a:xfrm>
            <a:prstGeom prst="line">
              <a:avLst/>
            </a:prstGeom>
            <a:ln w="34925">
              <a:solidFill>
                <a:srgbClr val="28A0D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3A25A24-2BC7-4463-BF97-3A5E94636FCD}"/>
              </a:ext>
            </a:extLst>
          </p:cNvPr>
          <p:cNvGrpSpPr/>
          <p:nvPr/>
        </p:nvGrpSpPr>
        <p:grpSpPr>
          <a:xfrm>
            <a:off x="1777716" y="2952133"/>
            <a:ext cx="8278724" cy="3069155"/>
            <a:chOff x="1703512" y="3070058"/>
            <a:chExt cx="8278724" cy="3069155"/>
          </a:xfrm>
        </p:grpSpPr>
        <p:graphicFrame>
          <p:nvGraphicFramePr>
            <p:cNvPr id="31" name="图表 30">
              <a:extLst>
                <a:ext uri="{FF2B5EF4-FFF2-40B4-BE49-F238E27FC236}">
                  <a16:creationId xmlns:a16="http://schemas.microsoft.com/office/drawing/2014/main" id="{B3B2E303-E07C-435B-9BD5-338DAB8C577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240430118"/>
                </p:ext>
              </p:extLst>
            </p:nvPr>
          </p:nvGraphicFramePr>
          <p:xfrm>
            <a:off x="1703512" y="3169460"/>
            <a:ext cx="3960440" cy="29697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2CC2740B-2940-478F-ACE4-540638575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64352" y="3070058"/>
              <a:ext cx="717884" cy="717884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1DF38C1F-FADD-404B-AB10-377C97DE2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41124" y="5376757"/>
              <a:ext cx="641111" cy="641111"/>
            </a:xfrm>
            <a:prstGeom prst="rect">
              <a:avLst/>
            </a:prstGeom>
          </p:spPr>
        </p:pic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E363B20E-F6E0-4350-BD4B-40BC2A136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5072" y="3781128"/>
              <a:ext cx="608621" cy="774609"/>
            </a:xfrm>
            <a:prstGeom prst="rect">
              <a:avLst/>
            </a:prstGeom>
          </p:spPr>
        </p:pic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48C0D6E8-F78C-4615-9783-8B3AE8612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73614" y="4532851"/>
              <a:ext cx="608621" cy="774609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43B0AC76-CD79-455A-8E82-E9CE72090EF6}"/>
                </a:ext>
              </a:extLst>
            </p:cNvPr>
            <p:cNvSpPr/>
            <p:nvPr/>
          </p:nvSpPr>
          <p:spPr>
            <a:xfrm>
              <a:off x="7198976" y="3081263"/>
              <a:ext cx="1944216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36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华文楷体" panose="02010600040101010101" pitchFamily="2" charset="-122"/>
                  <a:ea typeface="华文楷体" panose="02010600040101010101" pitchFamily="2" charset="-122"/>
                </a:rPr>
                <a:t>方案一</a:t>
              </a:r>
              <a:endPara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4D058609-FE46-4414-BA06-A30D9D45EC91}"/>
                </a:ext>
              </a:extLst>
            </p:cNvPr>
            <p:cNvSpPr/>
            <p:nvPr/>
          </p:nvSpPr>
          <p:spPr>
            <a:xfrm>
              <a:off x="7198976" y="3829193"/>
              <a:ext cx="1944216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36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华文楷体" panose="02010600040101010101" pitchFamily="2" charset="-122"/>
                  <a:ea typeface="华文楷体" panose="02010600040101010101" pitchFamily="2" charset="-122"/>
                </a:rPr>
                <a:t>方案二</a:t>
              </a:r>
              <a:endPara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FC26F909-2603-4331-A63E-BC8BC705AC59}"/>
                </a:ext>
              </a:extLst>
            </p:cNvPr>
            <p:cNvSpPr/>
            <p:nvPr/>
          </p:nvSpPr>
          <p:spPr>
            <a:xfrm>
              <a:off x="7200185" y="4579823"/>
              <a:ext cx="1944216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36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华文楷体" panose="02010600040101010101" pitchFamily="2" charset="-122"/>
                  <a:ea typeface="华文楷体" panose="02010600040101010101" pitchFamily="2" charset="-122"/>
                </a:rPr>
                <a:t>方案三</a:t>
              </a:r>
              <a:endPara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EADEE9CE-E581-4B8A-908B-E5E9743A0014}"/>
                </a:ext>
              </a:extLst>
            </p:cNvPr>
            <p:cNvSpPr/>
            <p:nvPr/>
          </p:nvSpPr>
          <p:spPr>
            <a:xfrm>
              <a:off x="7200185" y="5303088"/>
              <a:ext cx="1944216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36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华文楷体" panose="02010600040101010101" pitchFamily="2" charset="-122"/>
                  <a:ea typeface="华文楷体" panose="02010600040101010101" pitchFamily="2" charset="-122"/>
                </a:rPr>
                <a:t>方案四</a:t>
              </a:r>
              <a:endPara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D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5793" y="0"/>
            <a:ext cx="12192000" cy="6858000"/>
            <a:chOff x="0" y="851479"/>
            <a:chExt cx="12192000" cy="685800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47937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50883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55301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606038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56774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707510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58247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08983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59720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910456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961192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1011929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062665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113402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1164139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016196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352356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03092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453828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5045652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986740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494104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001468" y="851479"/>
              <a:ext cx="0" cy="685800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0" y="132815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0" y="2405265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0" y="2943822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0" y="34823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0" y="4020936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0" y="4559493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0" y="5098050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0" y="5636607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0" y="6175164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0" y="6713721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0" y="7252279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0" y="1866708"/>
              <a:ext cx="12192000" cy="0"/>
            </a:xfrm>
            <a:prstGeom prst="line">
              <a:avLst/>
            </a:prstGeom>
            <a:ln w="28575">
              <a:solidFill>
                <a:srgbClr val="28A0D0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椭圆 46"/>
          <p:cNvSpPr/>
          <p:nvPr/>
        </p:nvSpPr>
        <p:spPr>
          <a:xfrm>
            <a:off x="9288747" y="1642847"/>
            <a:ext cx="935488" cy="935488"/>
          </a:xfrm>
          <a:prstGeom prst="ellipse">
            <a:avLst/>
          </a:pr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10192310" y="178965"/>
            <a:ext cx="1454877" cy="435692"/>
            <a:chOff x="9399155" y="6026619"/>
            <a:chExt cx="2012950" cy="602818"/>
          </a:xfrm>
        </p:grpSpPr>
        <p:sp>
          <p:nvSpPr>
            <p:cNvPr id="50" name="任意多边形: 形状 4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299572" y="260648"/>
            <a:ext cx="877632" cy="762087"/>
            <a:chOff x="299572" y="260648"/>
            <a:chExt cx="877632" cy="762087"/>
          </a:xfrm>
        </p:grpSpPr>
        <p:sp>
          <p:nvSpPr>
            <p:cNvPr id="57" name="椭圆 56"/>
            <p:cNvSpPr/>
            <p:nvPr/>
          </p:nvSpPr>
          <p:spPr>
            <a:xfrm>
              <a:off x="299572" y="260648"/>
              <a:ext cx="762087" cy="762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801532" y="417800"/>
              <a:ext cx="375672" cy="3756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6724" y="1273185"/>
            <a:ext cx="3021748" cy="3021748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10000"/>
              </a:prstClr>
            </a:outerShdw>
          </a:effectLst>
        </p:spPr>
      </p:pic>
      <p:pic>
        <p:nvPicPr>
          <p:cNvPr id="65" name="图片 6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" t="5055" r="5187" b="14803"/>
          <a:stretch>
            <a:fillRect/>
          </a:stretch>
        </p:blipFill>
        <p:spPr>
          <a:xfrm>
            <a:off x="9170011" y="2616208"/>
            <a:ext cx="3016194" cy="264524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20000"/>
              </a:prstClr>
            </a:outerShdw>
          </a:effectLst>
        </p:spPr>
      </p:pic>
      <p:grpSp>
        <p:nvGrpSpPr>
          <p:cNvPr id="79" name="组合 78"/>
          <p:cNvGrpSpPr/>
          <p:nvPr/>
        </p:nvGrpSpPr>
        <p:grpSpPr>
          <a:xfrm>
            <a:off x="740507" y="6156020"/>
            <a:ext cx="1579788" cy="473099"/>
            <a:chOff x="9399155" y="6026619"/>
            <a:chExt cx="2012950" cy="602818"/>
          </a:xfrm>
        </p:grpSpPr>
        <p:sp>
          <p:nvSpPr>
            <p:cNvPr id="80" name="任意多边形: 形状 79"/>
            <p:cNvSpPr/>
            <p:nvPr/>
          </p:nvSpPr>
          <p:spPr>
            <a:xfrm>
              <a:off x="9399155" y="6026619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9399155" y="6144690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9399155" y="6262761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9399155" y="6380833"/>
              <a:ext cx="2012950" cy="248604"/>
            </a:xfrm>
            <a:custGeom>
              <a:avLst/>
              <a:gdLst>
                <a:gd name="connsiteX0" fmla="*/ 0 w 1924050"/>
                <a:gd name="connsiteY0" fmla="*/ 342900 h 381023"/>
                <a:gd name="connsiteX1" fmla="*/ 361950 w 1924050"/>
                <a:gd name="connsiteY1" fmla="*/ 57150 h 381023"/>
                <a:gd name="connsiteX2" fmla="*/ 781050 w 1924050"/>
                <a:gd name="connsiteY2" fmla="*/ 381000 h 381023"/>
                <a:gd name="connsiteX3" fmla="*/ 1162050 w 1924050"/>
                <a:gd name="connsiteY3" fmla="*/ 38100 h 381023"/>
                <a:gd name="connsiteX4" fmla="*/ 1581150 w 1924050"/>
                <a:gd name="connsiteY4" fmla="*/ 323850 h 381023"/>
                <a:gd name="connsiteX5" fmla="*/ 1924050 w 1924050"/>
                <a:gd name="connsiteY5" fmla="*/ 0 h 381023"/>
                <a:gd name="connsiteX0-1" fmla="*/ 0 w 1924050"/>
                <a:gd name="connsiteY0-2" fmla="*/ 342900 h 387434"/>
                <a:gd name="connsiteX1-3" fmla="*/ 361950 w 1924050"/>
                <a:gd name="connsiteY1-4" fmla="*/ 57150 h 387434"/>
                <a:gd name="connsiteX2-5" fmla="*/ 781050 w 1924050"/>
                <a:gd name="connsiteY2-6" fmla="*/ 381000 h 387434"/>
                <a:gd name="connsiteX3-7" fmla="*/ 1162050 w 1924050"/>
                <a:gd name="connsiteY3-8" fmla="*/ 38100 h 387434"/>
                <a:gd name="connsiteX4-9" fmla="*/ 1606550 w 1924050"/>
                <a:gd name="connsiteY4-10" fmla="*/ 387350 h 387434"/>
                <a:gd name="connsiteX5-11" fmla="*/ 1924050 w 1924050"/>
                <a:gd name="connsiteY5-12" fmla="*/ 0 h 387434"/>
                <a:gd name="connsiteX0-13" fmla="*/ 0 w 1924050"/>
                <a:gd name="connsiteY0-14" fmla="*/ 304803 h 349337"/>
                <a:gd name="connsiteX1-15" fmla="*/ 361950 w 1924050"/>
                <a:gd name="connsiteY1-16" fmla="*/ 19053 h 349337"/>
                <a:gd name="connsiteX2-17" fmla="*/ 781050 w 1924050"/>
                <a:gd name="connsiteY2-18" fmla="*/ 342903 h 349337"/>
                <a:gd name="connsiteX3-19" fmla="*/ 1162050 w 1924050"/>
                <a:gd name="connsiteY3-20" fmla="*/ 3 h 349337"/>
                <a:gd name="connsiteX4-21" fmla="*/ 1606550 w 1924050"/>
                <a:gd name="connsiteY4-22" fmla="*/ 349253 h 349337"/>
                <a:gd name="connsiteX5-23" fmla="*/ 1924050 w 1924050"/>
                <a:gd name="connsiteY5-24" fmla="*/ 38103 h 349337"/>
                <a:gd name="connsiteX0-25" fmla="*/ 0 w 2012950"/>
                <a:gd name="connsiteY0-26" fmla="*/ 304803 h 349337"/>
                <a:gd name="connsiteX1-27" fmla="*/ 361950 w 2012950"/>
                <a:gd name="connsiteY1-28" fmla="*/ 19053 h 349337"/>
                <a:gd name="connsiteX2-29" fmla="*/ 781050 w 2012950"/>
                <a:gd name="connsiteY2-30" fmla="*/ 342903 h 349337"/>
                <a:gd name="connsiteX3-31" fmla="*/ 1162050 w 2012950"/>
                <a:gd name="connsiteY3-32" fmla="*/ 3 h 349337"/>
                <a:gd name="connsiteX4-33" fmla="*/ 1606550 w 2012950"/>
                <a:gd name="connsiteY4-34" fmla="*/ 349253 h 349337"/>
                <a:gd name="connsiteX5-35" fmla="*/ 2012950 w 2012950"/>
                <a:gd name="connsiteY5-36" fmla="*/ 12703 h 3493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2950" h="349337">
                  <a:moveTo>
                    <a:pt x="0" y="304803"/>
                  </a:moveTo>
                  <a:cubicBezTo>
                    <a:pt x="115887" y="158753"/>
                    <a:pt x="231775" y="12703"/>
                    <a:pt x="361950" y="19053"/>
                  </a:cubicBezTo>
                  <a:cubicBezTo>
                    <a:pt x="492125" y="25403"/>
                    <a:pt x="647700" y="346078"/>
                    <a:pt x="781050" y="342903"/>
                  </a:cubicBezTo>
                  <a:cubicBezTo>
                    <a:pt x="914400" y="339728"/>
                    <a:pt x="1024467" y="-1055"/>
                    <a:pt x="1162050" y="3"/>
                  </a:cubicBezTo>
                  <a:cubicBezTo>
                    <a:pt x="1299633" y="1061"/>
                    <a:pt x="1479550" y="355603"/>
                    <a:pt x="1606550" y="349253"/>
                  </a:cubicBezTo>
                  <a:cubicBezTo>
                    <a:pt x="1733550" y="342903"/>
                    <a:pt x="1905000" y="171453"/>
                    <a:pt x="2012950" y="12703"/>
                  </a:cubicBezTo>
                </a:path>
              </a:pathLst>
            </a:custGeom>
            <a:noFill/>
            <a:ln>
              <a:solidFill>
                <a:srgbClr val="165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5200337" y="696305"/>
            <a:ext cx="1149345" cy="580926"/>
            <a:chOff x="3765106" y="-17180"/>
            <a:chExt cx="1609398" cy="813455"/>
          </a:xfrm>
        </p:grpSpPr>
        <p:sp>
          <p:nvSpPr>
            <p:cNvPr id="86" name="等腰三角形 85"/>
            <p:cNvSpPr/>
            <p:nvPr/>
          </p:nvSpPr>
          <p:spPr>
            <a:xfrm>
              <a:off x="3917246" y="-17180"/>
              <a:ext cx="1457258" cy="758359"/>
            </a:xfrm>
            <a:prstGeom prst="triangle">
              <a:avLst>
                <a:gd name="adj" fmla="val 14704"/>
              </a:avLst>
            </a:prstGeom>
            <a:solidFill>
              <a:srgbClr val="20A6E3">
                <a:alpha val="6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/>
            <p:cNvSpPr/>
            <p:nvPr/>
          </p:nvSpPr>
          <p:spPr>
            <a:xfrm>
              <a:off x="3765106" y="37916"/>
              <a:ext cx="1457258" cy="758359"/>
            </a:xfrm>
            <a:prstGeom prst="triangle">
              <a:avLst>
                <a:gd name="adj" fmla="val 1470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9" name="任意多边形: 形状 118"/>
          <p:cNvSpPr/>
          <p:nvPr/>
        </p:nvSpPr>
        <p:spPr>
          <a:xfrm>
            <a:off x="6872446" y="6309320"/>
            <a:ext cx="1160086" cy="555667"/>
          </a:xfrm>
          <a:custGeom>
            <a:avLst/>
            <a:gdLst>
              <a:gd name="connsiteX0" fmla="*/ 580043 w 1160086"/>
              <a:gd name="connsiteY0" fmla="*/ 0 h 555667"/>
              <a:gd name="connsiteX1" fmla="*/ 1150979 w 1160086"/>
              <a:gd name="connsiteY1" fmla="*/ 465327 h 555667"/>
              <a:gd name="connsiteX2" fmla="*/ 1160086 w 1160086"/>
              <a:gd name="connsiteY2" fmla="*/ 555667 h 555667"/>
              <a:gd name="connsiteX3" fmla="*/ 0 w 1160086"/>
              <a:gd name="connsiteY3" fmla="*/ 555667 h 555667"/>
              <a:gd name="connsiteX4" fmla="*/ 9107 w 1160086"/>
              <a:gd name="connsiteY4" fmla="*/ 465327 h 555667"/>
              <a:gd name="connsiteX5" fmla="*/ 580043 w 1160086"/>
              <a:gd name="connsiteY5" fmla="*/ 0 h 555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0086" h="555667">
                <a:moveTo>
                  <a:pt x="580043" y="0"/>
                </a:moveTo>
                <a:cubicBezTo>
                  <a:pt x="861669" y="0"/>
                  <a:pt x="1096638" y="199766"/>
                  <a:pt x="1150979" y="465327"/>
                </a:cubicBezTo>
                <a:lnTo>
                  <a:pt x="1160086" y="555667"/>
                </a:lnTo>
                <a:lnTo>
                  <a:pt x="0" y="555667"/>
                </a:lnTo>
                <a:lnTo>
                  <a:pt x="9107" y="465327"/>
                </a:lnTo>
                <a:cubicBezTo>
                  <a:pt x="63449" y="199766"/>
                  <a:pt x="298418" y="0"/>
                  <a:pt x="580043" y="0"/>
                </a:cubicBezTo>
                <a:close/>
              </a:path>
            </a:pathLst>
          </a:custGeom>
          <a:solidFill>
            <a:srgbClr val="20A6E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2531556" y="1992013"/>
            <a:ext cx="7192846" cy="3269435"/>
            <a:chOff x="1061658" y="942543"/>
            <a:chExt cx="10137805" cy="4756210"/>
          </a:xfrm>
        </p:grpSpPr>
        <p:sp>
          <p:nvSpPr>
            <p:cNvPr id="69" name="矩形: 圆角 68"/>
            <p:cNvSpPr/>
            <p:nvPr/>
          </p:nvSpPr>
          <p:spPr>
            <a:xfrm>
              <a:off x="1061658" y="1052736"/>
              <a:ext cx="10074901" cy="4646017"/>
            </a:xfrm>
            <a:prstGeom prst="roundRect">
              <a:avLst>
                <a:gd name="adj" fmla="val 874"/>
              </a:avLst>
            </a:prstGeom>
            <a:solidFill>
              <a:schemeClr val="bg1"/>
            </a:solidFill>
            <a:ln w="57150">
              <a:noFill/>
            </a:ln>
            <a:effectLst>
              <a:outerShdw blurRad="25400" dist="139700" dir="5400000" sx="103000" sy="103000" algn="tr" rotWithShape="0">
                <a:srgbClr val="20A6E3">
                  <a:alpha val="3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: 圆角 69"/>
            <p:cNvSpPr/>
            <p:nvPr/>
          </p:nvSpPr>
          <p:spPr>
            <a:xfrm>
              <a:off x="1111833" y="942543"/>
              <a:ext cx="10087630" cy="4646017"/>
            </a:xfrm>
            <a:prstGeom prst="roundRect">
              <a:avLst>
                <a:gd name="adj" fmla="val 874"/>
              </a:avLst>
            </a:prstGeom>
            <a:noFill/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295800" y="3561091"/>
            <a:ext cx="3643467" cy="948029"/>
            <a:chOff x="7804543" y="905610"/>
            <a:chExt cx="3643467" cy="948029"/>
          </a:xfrm>
        </p:grpSpPr>
        <p:sp>
          <p:nvSpPr>
            <p:cNvPr id="72" name="文本框 71"/>
            <p:cNvSpPr txBox="1"/>
            <p:nvPr/>
          </p:nvSpPr>
          <p:spPr>
            <a:xfrm>
              <a:off x="7804543" y="905610"/>
              <a:ext cx="364346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4500" b="1" dirty="0">
                  <a:ln w="6350">
                    <a:noFill/>
                  </a:ln>
                  <a:solidFill>
                    <a:schemeClr val="accent6">
                      <a:lumMod val="7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效果演示</a:t>
              </a:r>
            </a:p>
          </p:txBody>
        </p:sp>
        <p:sp>
          <p:nvSpPr>
            <p:cNvPr id="73" name="矩形 72"/>
            <p:cNvSpPr/>
            <p:nvPr/>
          </p:nvSpPr>
          <p:spPr>
            <a:xfrm>
              <a:off x="8360037" y="1607418"/>
              <a:ext cx="2592692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 defTabSz="914400">
                <a:defRPr/>
              </a:pPr>
              <a:r>
                <a:rPr lang="en-US" altLang="zh-CN" sz="1000" spc="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Effect demonstration</a:t>
              </a:r>
              <a:endParaRPr lang="zh-CN" altLang="en-US" sz="1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587724" y="2535229"/>
            <a:ext cx="1047863" cy="864000"/>
            <a:chOff x="6494436" y="1280952"/>
            <a:chExt cx="1047863" cy="864000"/>
          </a:xfrm>
        </p:grpSpPr>
        <p:sp>
          <p:nvSpPr>
            <p:cNvPr id="75" name="六边形 74"/>
            <p:cNvSpPr/>
            <p:nvPr/>
          </p:nvSpPr>
          <p:spPr>
            <a:xfrm>
              <a:off x="6494436" y="1280952"/>
              <a:ext cx="1008000" cy="864000"/>
            </a:xfrm>
            <a:prstGeom prst="hexagon">
              <a:avLst/>
            </a:prstGeom>
            <a:solidFill>
              <a:srgbClr val="20A6E3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6633129" y="1404437"/>
              <a:ext cx="909170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l"/>
              <a:r>
                <a:rPr lang="en-US" altLang="zh-CN" sz="3900" dirty="0">
                  <a:ln w="6350"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02</a:t>
              </a:r>
              <a:endParaRPr lang="zh-CN" altLang="en-US" sz="3900" dirty="0">
                <a:ln w="6350">
                  <a:noFill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rush"/>
      </p:transition>
    </mc:Choice>
    <mc:Fallback xmlns="">
      <p:transition spd="slow" advClick="0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效果演示</a:t>
              </a:r>
            </a:p>
          </p:txBody>
        </p:sp>
      </p:grpSp>
      <p:sp>
        <p:nvSpPr>
          <p:cNvPr id="24" name="Shape 6709"/>
          <p:cNvSpPr/>
          <p:nvPr/>
        </p:nvSpPr>
        <p:spPr>
          <a:xfrm>
            <a:off x="839416" y="2673495"/>
            <a:ext cx="5809035" cy="2534060"/>
          </a:xfrm>
          <a:prstGeom prst="rect">
            <a:avLst/>
          </a:prstGeom>
          <a:gradFill flip="none" rotWithShape="1">
            <a:gsLst>
              <a:gs pos="0">
                <a:srgbClr val="29AAE1"/>
              </a:gs>
              <a:gs pos="100000">
                <a:srgbClr val="3E4055"/>
              </a:gs>
            </a:gsLst>
            <a:lin ang="0" scaled="1"/>
            <a:tileRect/>
          </a:gra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>
            <a:lvl1pPr algn="ctr">
              <a:defRPr sz="3000">
                <a:solidFill>
                  <a:srgbClr val="F6F6F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96406" y="3127683"/>
            <a:ext cx="1491659" cy="408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开始界面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060226" y="3590825"/>
            <a:ext cx="3485103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分开始游戏、勋章墙及退出游戏三部分，鼠标悬停于字体上时字体会进行改变实现动态效果。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84564" y="1884884"/>
            <a:ext cx="6262374" cy="3755652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82272" y="2121620"/>
            <a:ext cx="6262374" cy="3755652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  <p:sp>
        <p:nvSpPr>
          <p:cNvPr id="2" name="椭圆 1">
            <a:extLst>
              <a:ext uri="{FF2B5EF4-FFF2-40B4-BE49-F238E27FC236}">
                <a16:creationId xmlns:a16="http://schemas.microsoft.com/office/drawing/2014/main" id="{8131105A-1F3D-4CF9-BAAF-19BB85713E39}"/>
              </a:ext>
            </a:extLst>
          </p:cNvPr>
          <p:cNvSpPr/>
          <p:nvPr/>
        </p:nvSpPr>
        <p:spPr>
          <a:xfrm>
            <a:off x="5879976" y="3127683"/>
            <a:ext cx="2664296" cy="80537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6709"/>
          <p:cNvSpPr/>
          <p:nvPr/>
        </p:nvSpPr>
        <p:spPr>
          <a:xfrm>
            <a:off x="839416" y="2673495"/>
            <a:ext cx="5809035" cy="2534060"/>
          </a:xfrm>
          <a:prstGeom prst="rect">
            <a:avLst/>
          </a:prstGeom>
          <a:gradFill flip="none" rotWithShape="1">
            <a:gsLst>
              <a:gs pos="0">
                <a:srgbClr val="29AAE1"/>
              </a:gs>
              <a:gs pos="100000">
                <a:srgbClr val="3E4055"/>
              </a:gs>
            </a:gsLst>
            <a:lin ang="0" scaled="1"/>
            <a:tileRect/>
          </a:gra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>
            <a:lvl1pPr algn="ctr">
              <a:defRPr sz="3000">
                <a:solidFill>
                  <a:srgbClr val="F6F6F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439816" y="764704"/>
            <a:ext cx="3348000" cy="461665"/>
            <a:chOff x="4439816" y="764704"/>
            <a:chExt cx="3348000" cy="461665"/>
          </a:xfrm>
        </p:grpSpPr>
        <p:sp>
          <p:nvSpPr>
            <p:cNvPr id="7" name="矩形: 圆角 6"/>
            <p:cNvSpPr/>
            <p:nvPr/>
          </p:nvSpPr>
          <p:spPr>
            <a:xfrm>
              <a:off x="4439816" y="959536"/>
              <a:ext cx="3348000" cy="36000"/>
            </a:xfrm>
            <a:prstGeom prst="roundRect">
              <a:avLst>
                <a:gd name="adj" fmla="val 50000"/>
              </a:avLst>
            </a:prstGeom>
            <a:solidFill>
              <a:srgbClr val="66C6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789088" y="764704"/>
              <a:ext cx="261382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8800">
                  <a:ln>
                    <a:solidFill>
                      <a:schemeClr val="bg1"/>
                    </a:solidFill>
                  </a:ln>
                  <a:solidFill>
                    <a:srgbClr val="6EAA2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禹卫书法行书简体" pitchFamily="2" charset="-122"/>
                  <a:ea typeface="禹卫书法行书简体" pitchFamily="2" charset="-122"/>
                </a:defRPr>
              </a:lvl1pPr>
            </a:lstStyle>
            <a:p>
              <a:pPr algn="dist"/>
              <a:r>
                <a:rPr lang="zh-CN" altLang="en-US" sz="2400" b="1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效果演示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861BA4AF-F864-4A73-967F-D681126467D8}"/>
              </a:ext>
            </a:extLst>
          </p:cNvPr>
          <p:cNvGrpSpPr/>
          <p:nvPr/>
        </p:nvGrpSpPr>
        <p:grpSpPr>
          <a:xfrm>
            <a:off x="1002052" y="3171809"/>
            <a:ext cx="3548923" cy="1438542"/>
            <a:chOff x="1002052" y="3171809"/>
            <a:chExt cx="3548923" cy="1438542"/>
          </a:xfrm>
        </p:grpSpPr>
        <p:sp>
          <p:nvSpPr>
            <p:cNvPr id="11" name="矩形 10"/>
            <p:cNvSpPr/>
            <p:nvPr/>
          </p:nvSpPr>
          <p:spPr>
            <a:xfrm>
              <a:off x="1002052" y="3171809"/>
              <a:ext cx="1491659" cy="3966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勋章墙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65872" y="3622773"/>
              <a:ext cx="3485103" cy="987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存放玩家获得的全部勋章，当鼠标悬停至勋章上时会出现对号，右下角正在向右滑行的冰墩墩代表着下一页。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90210" y="2028706"/>
            <a:ext cx="6262374" cy="3643778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A2BDA193-1C84-4F61-92D1-6B4ED89DC904}"/>
              </a:ext>
            </a:extLst>
          </p:cNvPr>
          <p:cNvGrpSpPr/>
          <p:nvPr/>
        </p:nvGrpSpPr>
        <p:grpSpPr>
          <a:xfrm>
            <a:off x="1002052" y="3159631"/>
            <a:ext cx="3548923" cy="1450720"/>
            <a:chOff x="996406" y="3127684"/>
            <a:chExt cx="3548923" cy="145072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CE3C24E-10F0-4DF2-919D-FD58B967D6D8}"/>
                </a:ext>
              </a:extLst>
            </p:cNvPr>
            <p:cNvSpPr/>
            <p:nvPr/>
          </p:nvSpPr>
          <p:spPr>
            <a:xfrm>
              <a:off x="996406" y="3127684"/>
              <a:ext cx="1491659" cy="40881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勋章墙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EE0445AD-7535-42CE-B3EC-273D76CF47A2}"/>
                </a:ext>
              </a:extLst>
            </p:cNvPr>
            <p:cNvSpPr txBox="1"/>
            <p:nvPr/>
          </p:nvSpPr>
          <p:spPr>
            <a:xfrm>
              <a:off x="1060226" y="3590826"/>
              <a:ext cx="3485103" cy="987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当处于最后一页时，冰墩墩将变为摔倒图像，我们可以按动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ESC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键退出勋章墙功能。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BAC14EC5-510B-43A2-B485-0A36A278AF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82272" y="2121620"/>
            <a:ext cx="6262374" cy="3755652"/>
          </a:xfrm>
          <a:prstGeom prst="rect">
            <a:avLst/>
          </a:prstGeom>
          <a:effectLst>
            <a:glow rad="63500">
              <a:schemeClr val="bg2">
                <a:lumMod val="10000"/>
                <a:alpha val="4000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3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444</Words>
  <Application>Microsoft Office PowerPoint</Application>
  <PresentationFormat>宽屏</PresentationFormat>
  <Paragraphs>84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汉仪综艺体简</vt:lpstr>
      <vt:lpstr>黑体</vt:lpstr>
      <vt:lpstr>华文楷体</vt:lpstr>
      <vt:lpstr>华文细黑</vt:lpstr>
      <vt:lpstr>楷体</vt:lpstr>
      <vt:lpstr>微软雅黑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冬季运动会</dc:title>
  <dc:creator>第一PPT</dc:creator>
  <cp:keywords>www.1ppt.com</cp:keywords>
  <dc:description>www.1ppt.com</dc:description>
  <cp:lastModifiedBy>田 冰航</cp:lastModifiedBy>
  <cp:revision>151</cp:revision>
  <dcterms:created xsi:type="dcterms:W3CDTF">2020-09-12T03:44:00Z</dcterms:created>
  <dcterms:modified xsi:type="dcterms:W3CDTF">2021-07-05T23:42:37Z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14365F133518414DB29B4BCC1FAE4D1E</vt:lpwstr>
  </property>
  <property fmtid="{D5CDD505-2E9C-101B-9397-08002B2CF9AE}" pid="3" name="KSOProductBuildVer">
    <vt:lpwstr>2052-11.1.0.10578</vt:lpwstr>
  </property>
</Properties>
</file>

<file path=docProps/thumbnail.jpeg>
</file>